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6.png" ContentType="image/png"/>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1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31" name="PlaceHolder 2"/>
          <p:cNvSpPr>
            <a:spLocks noGrp="1"/>
          </p:cNvSpPr>
          <p:nvPr>
            <p:ph type="body"/>
          </p:nvPr>
        </p:nvSpPr>
        <p:spPr>
          <a:xfrm>
            <a:off x="457200" y="1935360"/>
            <a:ext cx="8229240" cy="2093040"/>
          </a:xfrm>
          <a:prstGeom prst="rect">
            <a:avLst/>
          </a:prstGeom>
        </p:spPr>
        <p:txBody>
          <a:bodyPr bIns="0" lIns="0" rIns="0" tIns="0" wrap="none"/>
          <a:p>
            <a:endParaRPr/>
          </a:p>
        </p:txBody>
      </p:sp>
      <p:sp>
        <p:nvSpPr>
          <p:cNvPr id="32" name="PlaceHolder 3"/>
          <p:cNvSpPr>
            <a:spLocks noGrp="1"/>
          </p:cNvSpPr>
          <p:nvPr>
            <p:ph type="body"/>
          </p:nvPr>
        </p:nvSpPr>
        <p:spPr>
          <a:xfrm>
            <a:off x="457200" y="4227480"/>
            <a:ext cx="8229240" cy="20930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34"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35"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36" name="PlaceHolder 4"/>
          <p:cNvSpPr>
            <a:spLocks noGrp="1"/>
          </p:cNvSpPr>
          <p:nvPr>
            <p:ph type="body"/>
          </p:nvPr>
        </p:nvSpPr>
        <p:spPr>
          <a:xfrm>
            <a:off x="4673520" y="4227480"/>
            <a:ext cx="4015440" cy="2093040"/>
          </a:xfrm>
          <a:prstGeom prst="rect">
            <a:avLst/>
          </a:prstGeom>
        </p:spPr>
        <p:txBody>
          <a:bodyPr bIns="0" lIns="0" rIns="0" tIns="0" wrap="none"/>
          <a:p>
            <a:endParaRPr/>
          </a:p>
        </p:txBody>
      </p:sp>
      <p:sp>
        <p:nvSpPr>
          <p:cNvPr id="37" name="PlaceHolder 5"/>
          <p:cNvSpPr>
            <a:spLocks noGrp="1"/>
          </p:cNvSpPr>
          <p:nvPr>
            <p:ph type="body"/>
          </p:nvPr>
        </p:nvSpPr>
        <p:spPr>
          <a:xfrm>
            <a:off x="457200" y="4227480"/>
            <a:ext cx="4015440" cy="20930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39"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40" name="PlaceHolder 3"/>
          <p:cNvSpPr>
            <a:spLocks noGrp="1"/>
          </p:cNvSpPr>
          <p:nvPr>
            <p:ph type="body"/>
          </p:nvPr>
        </p:nvSpPr>
        <p:spPr>
          <a:xfrm>
            <a:off x="4673520" y="1935360"/>
            <a:ext cx="4015440" cy="20930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51" name="PlaceHolder 2"/>
          <p:cNvSpPr>
            <a:spLocks noGrp="1"/>
          </p:cNvSpPr>
          <p:nvPr>
            <p:ph type="subTitle"/>
          </p:nvPr>
        </p:nvSpPr>
        <p:spPr>
          <a:xfrm>
            <a:off x="457200" y="1935360"/>
            <a:ext cx="8229240" cy="43891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53" name="PlaceHolder 2"/>
          <p:cNvSpPr>
            <a:spLocks noGrp="1"/>
          </p:cNvSpPr>
          <p:nvPr>
            <p:ph type="body"/>
          </p:nvPr>
        </p:nvSpPr>
        <p:spPr>
          <a:xfrm>
            <a:off x="457200" y="1935360"/>
            <a:ext cx="8229240" cy="43887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55" name="PlaceHolder 2"/>
          <p:cNvSpPr>
            <a:spLocks noGrp="1"/>
          </p:cNvSpPr>
          <p:nvPr>
            <p:ph type="body"/>
          </p:nvPr>
        </p:nvSpPr>
        <p:spPr>
          <a:xfrm>
            <a:off x="457200" y="1935360"/>
            <a:ext cx="4015440" cy="4388760"/>
          </a:xfrm>
          <a:prstGeom prst="rect">
            <a:avLst/>
          </a:prstGeom>
        </p:spPr>
        <p:txBody>
          <a:bodyPr bIns="0" lIns="0" rIns="0" tIns="0" wrap="none"/>
          <a:p>
            <a:endParaRPr/>
          </a:p>
        </p:txBody>
      </p:sp>
      <p:sp>
        <p:nvSpPr>
          <p:cNvPr id="56" name="PlaceHolder 3"/>
          <p:cNvSpPr>
            <a:spLocks noGrp="1"/>
          </p:cNvSpPr>
          <p:nvPr>
            <p:ph type="body"/>
          </p:nvPr>
        </p:nvSpPr>
        <p:spPr>
          <a:xfrm>
            <a:off x="4673520" y="1935360"/>
            <a:ext cx="4015440" cy="43887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704160"/>
            <a:ext cx="8229240" cy="56199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60"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61" name="PlaceHolder 3"/>
          <p:cNvSpPr>
            <a:spLocks noGrp="1"/>
          </p:cNvSpPr>
          <p:nvPr>
            <p:ph type="body"/>
          </p:nvPr>
        </p:nvSpPr>
        <p:spPr>
          <a:xfrm>
            <a:off x="457200" y="4227480"/>
            <a:ext cx="4015440" cy="2093040"/>
          </a:xfrm>
          <a:prstGeom prst="rect">
            <a:avLst/>
          </a:prstGeom>
        </p:spPr>
        <p:txBody>
          <a:bodyPr bIns="0" lIns="0" rIns="0" tIns="0" wrap="none"/>
          <a:p>
            <a:endParaRPr/>
          </a:p>
        </p:txBody>
      </p:sp>
      <p:sp>
        <p:nvSpPr>
          <p:cNvPr id="62" name="PlaceHolder 4"/>
          <p:cNvSpPr>
            <a:spLocks noGrp="1"/>
          </p:cNvSpPr>
          <p:nvPr>
            <p:ph type="body"/>
          </p:nvPr>
        </p:nvSpPr>
        <p:spPr>
          <a:xfrm>
            <a:off x="4673520" y="1935360"/>
            <a:ext cx="4015440" cy="43887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10" name="PlaceHolder 2"/>
          <p:cNvSpPr>
            <a:spLocks noGrp="1"/>
          </p:cNvSpPr>
          <p:nvPr>
            <p:ph type="subTitle"/>
          </p:nvPr>
        </p:nvSpPr>
        <p:spPr>
          <a:xfrm>
            <a:off x="457200" y="1935360"/>
            <a:ext cx="8229240" cy="43891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64" name="PlaceHolder 2"/>
          <p:cNvSpPr>
            <a:spLocks noGrp="1"/>
          </p:cNvSpPr>
          <p:nvPr>
            <p:ph type="body"/>
          </p:nvPr>
        </p:nvSpPr>
        <p:spPr>
          <a:xfrm>
            <a:off x="457200" y="1935360"/>
            <a:ext cx="4015440" cy="4388760"/>
          </a:xfrm>
          <a:prstGeom prst="rect">
            <a:avLst/>
          </a:prstGeom>
        </p:spPr>
        <p:txBody>
          <a:bodyPr bIns="0" lIns="0" rIns="0" tIns="0" wrap="none"/>
          <a:p>
            <a:endParaRPr/>
          </a:p>
        </p:txBody>
      </p:sp>
      <p:sp>
        <p:nvSpPr>
          <p:cNvPr id="65"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66" name="PlaceHolder 4"/>
          <p:cNvSpPr>
            <a:spLocks noGrp="1"/>
          </p:cNvSpPr>
          <p:nvPr>
            <p:ph type="body"/>
          </p:nvPr>
        </p:nvSpPr>
        <p:spPr>
          <a:xfrm>
            <a:off x="4673520" y="4227480"/>
            <a:ext cx="4015440" cy="20930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68"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69"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70" name="PlaceHolder 4"/>
          <p:cNvSpPr>
            <a:spLocks noGrp="1"/>
          </p:cNvSpPr>
          <p:nvPr>
            <p:ph type="body"/>
          </p:nvPr>
        </p:nvSpPr>
        <p:spPr>
          <a:xfrm>
            <a:off x="457200" y="4227480"/>
            <a:ext cx="8228520" cy="20930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72" name="PlaceHolder 2"/>
          <p:cNvSpPr>
            <a:spLocks noGrp="1"/>
          </p:cNvSpPr>
          <p:nvPr>
            <p:ph type="body"/>
          </p:nvPr>
        </p:nvSpPr>
        <p:spPr>
          <a:xfrm>
            <a:off x="457200" y="1935360"/>
            <a:ext cx="8229240" cy="2093040"/>
          </a:xfrm>
          <a:prstGeom prst="rect">
            <a:avLst/>
          </a:prstGeom>
        </p:spPr>
        <p:txBody>
          <a:bodyPr bIns="0" lIns="0" rIns="0" tIns="0" wrap="none"/>
          <a:p>
            <a:endParaRPr/>
          </a:p>
        </p:txBody>
      </p:sp>
      <p:sp>
        <p:nvSpPr>
          <p:cNvPr id="73" name="PlaceHolder 3"/>
          <p:cNvSpPr>
            <a:spLocks noGrp="1"/>
          </p:cNvSpPr>
          <p:nvPr>
            <p:ph type="body"/>
          </p:nvPr>
        </p:nvSpPr>
        <p:spPr>
          <a:xfrm>
            <a:off x="457200" y="4227480"/>
            <a:ext cx="8229240" cy="20930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75"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76"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77" name="PlaceHolder 4"/>
          <p:cNvSpPr>
            <a:spLocks noGrp="1"/>
          </p:cNvSpPr>
          <p:nvPr>
            <p:ph type="body"/>
          </p:nvPr>
        </p:nvSpPr>
        <p:spPr>
          <a:xfrm>
            <a:off x="4673520" y="4227480"/>
            <a:ext cx="4015440" cy="2093040"/>
          </a:xfrm>
          <a:prstGeom prst="rect">
            <a:avLst/>
          </a:prstGeom>
        </p:spPr>
        <p:txBody>
          <a:bodyPr bIns="0" lIns="0" rIns="0" tIns="0" wrap="none"/>
          <a:p>
            <a:endParaRPr/>
          </a:p>
        </p:txBody>
      </p:sp>
      <p:sp>
        <p:nvSpPr>
          <p:cNvPr id="78" name="PlaceHolder 5"/>
          <p:cNvSpPr>
            <a:spLocks noGrp="1"/>
          </p:cNvSpPr>
          <p:nvPr>
            <p:ph type="body"/>
          </p:nvPr>
        </p:nvSpPr>
        <p:spPr>
          <a:xfrm>
            <a:off x="457200" y="4227480"/>
            <a:ext cx="4015440" cy="20930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80"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81" name="PlaceHolder 3"/>
          <p:cNvSpPr>
            <a:spLocks noGrp="1"/>
          </p:cNvSpPr>
          <p:nvPr>
            <p:ph type="body"/>
          </p:nvPr>
        </p:nvSpPr>
        <p:spPr>
          <a:xfrm>
            <a:off x="4673520" y="1935360"/>
            <a:ext cx="4015440" cy="20930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12" name="PlaceHolder 2"/>
          <p:cNvSpPr>
            <a:spLocks noGrp="1"/>
          </p:cNvSpPr>
          <p:nvPr>
            <p:ph type="body"/>
          </p:nvPr>
        </p:nvSpPr>
        <p:spPr>
          <a:xfrm>
            <a:off x="457200" y="1935360"/>
            <a:ext cx="8229240" cy="43887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14" name="PlaceHolder 2"/>
          <p:cNvSpPr>
            <a:spLocks noGrp="1"/>
          </p:cNvSpPr>
          <p:nvPr>
            <p:ph type="body"/>
          </p:nvPr>
        </p:nvSpPr>
        <p:spPr>
          <a:xfrm>
            <a:off x="457200" y="1935360"/>
            <a:ext cx="4015440" cy="4388760"/>
          </a:xfrm>
          <a:prstGeom prst="rect">
            <a:avLst/>
          </a:prstGeom>
        </p:spPr>
        <p:txBody>
          <a:bodyPr bIns="0" lIns="0" rIns="0" tIns="0" wrap="none"/>
          <a:p>
            <a:endParaRPr/>
          </a:p>
        </p:txBody>
      </p:sp>
      <p:sp>
        <p:nvSpPr>
          <p:cNvPr id="15" name="PlaceHolder 3"/>
          <p:cNvSpPr>
            <a:spLocks noGrp="1"/>
          </p:cNvSpPr>
          <p:nvPr>
            <p:ph type="body"/>
          </p:nvPr>
        </p:nvSpPr>
        <p:spPr>
          <a:xfrm>
            <a:off x="4673520" y="1935360"/>
            <a:ext cx="4015440" cy="43887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457200" y="704160"/>
            <a:ext cx="8229240" cy="56199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19"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20" name="PlaceHolder 3"/>
          <p:cNvSpPr>
            <a:spLocks noGrp="1"/>
          </p:cNvSpPr>
          <p:nvPr>
            <p:ph type="body"/>
          </p:nvPr>
        </p:nvSpPr>
        <p:spPr>
          <a:xfrm>
            <a:off x="457200" y="4227480"/>
            <a:ext cx="4015440" cy="2093040"/>
          </a:xfrm>
          <a:prstGeom prst="rect">
            <a:avLst/>
          </a:prstGeom>
        </p:spPr>
        <p:txBody>
          <a:bodyPr bIns="0" lIns="0" rIns="0" tIns="0" wrap="none"/>
          <a:p>
            <a:endParaRPr/>
          </a:p>
        </p:txBody>
      </p:sp>
      <p:sp>
        <p:nvSpPr>
          <p:cNvPr id="21" name="PlaceHolder 4"/>
          <p:cNvSpPr>
            <a:spLocks noGrp="1"/>
          </p:cNvSpPr>
          <p:nvPr>
            <p:ph type="body"/>
          </p:nvPr>
        </p:nvSpPr>
        <p:spPr>
          <a:xfrm>
            <a:off x="4673520" y="1935360"/>
            <a:ext cx="4015440" cy="43887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23" name="PlaceHolder 2"/>
          <p:cNvSpPr>
            <a:spLocks noGrp="1"/>
          </p:cNvSpPr>
          <p:nvPr>
            <p:ph type="body"/>
          </p:nvPr>
        </p:nvSpPr>
        <p:spPr>
          <a:xfrm>
            <a:off x="457200" y="1935360"/>
            <a:ext cx="4015440" cy="4388760"/>
          </a:xfrm>
          <a:prstGeom prst="rect">
            <a:avLst/>
          </a:prstGeom>
        </p:spPr>
        <p:txBody>
          <a:bodyPr bIns="0" lIns="0" rIns="0" tIns="0" wrap="none"/>
          <a:p>
            <a:endParaRPr/>
          </a:p>
        </p:txBody>
      </p:sp>
      <p:sp>
        <p:nvSpPr>
          <p:cNvPr id="24"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25" name="PlaceHolder 4"/>
          <p:cNvSpPr>
            <a:spLocks noGrp="1"/>
          </p:cNvSpPr>
          <p:nvPr>
            <p:ph type="body"/>
          </p:nvPr>
        </p:nvSpPr>
        <p:spPr>
          <a:xfrm>
            <a:off x="4673520" y="4227480"/>
            <a:ext cx="4015440" cy="20930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704160"/>
            <a:ext cx="8229240" cy="1143000"/>
          </a:xfrm>
          <a:prstGeom prst="rect">
            <a:avLst/>
          </a:prstGeom>
        </p:spPr>
        <p:txBody>
          <a:bodyPr anchor="ctr" bIns="0" lIns="0" rIns="0" tIns="0" wrap="none"/>
          <a:p>
            <a:endParaRPr/>
          </a:p>
        </p:txBody>
      </p:sp>
      <p:sp>
        <p:nvSpPr>
          <p:cNvPr id="27" name="PlaceHolder 2"/>
          <p:cNvSpPr>
            <a:spLocks noGrp="1"/>
          </p:cNvSpPr>
          <p:nvPr>
            <p:ph type="body"/>
          </p:nvPr>
        </p:nvSpPr>
        <p:spPr>
          <a:xfrm>
            <a:off x="457200" y="1935360"/>
            <a:ext cx="4015440" cy="2093040"/>
          </a:xfrm>
          <a:prstGeom prst="rect">
            <a:avLst/>
          </a:prstGeom>
        </p:spPr>
        <p:txBody>
          <a:bodyPr bIns="0" lIns="0" rIns="0" tIns="0" wrap="none"/>
          <a:p>
            <a:endParaRPr/>
          </a:p>
        </p:txBody>
      </p:sp>
      <p:sp>
        <p:nvSpPr>
          <p:cNvPr id="28" name="PlaceHolder 3"/>
          <p:cNvSpPr>
            <a:spLocks noGrp="1"/>
          </p:cNvSpPr>
          <p:nvPr>
            <p:ph type="body"/>
          </p:nvPr>
        </p:nvSpPr>
        <p:spPr>
          <a:xfrm>
            <a:off x="4673520" y="1935360"/>
            <a:ext cx="4015440" cy="2093040"/>
          </a:xfrm>
          <a:prstGeom prst="rect">
            <a:avLst/>
          </a:prstGeom>
        </p:spPr>
        <p:txBody>
          <a:bodyPr bIns="0" lIns="0" rIns="0" tIns="0" wrap="none"/>
          <a:p>
            <a:endParaRPr/>
          </a:p>
        </p:txBody>
      </p:sp>
      <p:sp>
        <p:nvSpPr>
          <p:cNvPr id="29" name="PlaceHolder 4"/>
          <p:cNvSpPr>
            <a:spLocks noGrp="1"/>
          </p:cNvSpPr>
          <p:nvPr>
            <p:ph type="body"/>
          </p:nvPr>
        </p:nvSpPr>
        <p:spPr>
          <a:xfrm>
            <a:off x="457200" y="4227480"/>
            <a:ext cx="8228520" cy="20930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9360" y="-7200"/>
            <a:ext cx="9162720" cy="1041120"/>
          </a:xfrm>
          <a:prstGeom prst="rect">
            <a:avLst>
              <a:gd fmla="val 0" name="A1"/>
              <a:gd fmla="val 0" name="A2"/>
              <a:gd fmla="val 0" name="A3"/>
              <a:gd fmla="val 0" name="A4"/>
              <a:gd fmla="val 0" name="A5"/>
              <a:gd fmla="val 0" name="A6"/>
              <a:gd fmla="val 0" name="A7"/>
              <a:gd fmla="val 0" name="A8"/>
            </a:avLst>
          </a:prstGeom>
          <a:gradFill>
            <a:gsLst>
              <a:gs pos="0">
                <a:srgbClr val="0074a0"/>
              </a:gs>
              <a:gs pos="100000">
                <a:srgbClr val="00c4cd"/>
              </a:gs>
            </a:gsLst>
            <a:lin ang="5400000"/>
          </a:gradFill>
        </p:spPr>
      </p:sp>
      <p:sp>
        <p:nvSpPr>
          <p:cNvPr id="1" name="CustomShape 2"/>
          <p:cNvSpPr/>
          <p:nvPr/>
        </p:nvSpPr>
        <p:spPr>
          <a:xfrm>
            <a:off x="4381560" y="-7200"/>
            <a:ext cx="4762080" cy="637920"/>
          </a:xfrm>
          <a:prstGeom prst="rect">
            <a:avLst>
              <a:gd fmla="val 0" name="A1"/>
              <a:gd fmla="val 0" name="A2"/>
              <a:gd fmla="val 0" name="A3"/>
              <a:gd fmla="val 0" name="A4"/>
              <a:gd fmla="val 0" name="A5"/>
              <a:gd fmla="val 0" name="A6"/>
              <a:gd fmla="val 0" name="A7"/>
              <a:gd fmla="val 0" name="A8"/>
            </a:avLst>
          </a:prstGeom>
          <a:gradFill>
            <a:gsLst>
              <a:gs pos="0">
                <a:srgbClr val="00a0a8"/>
              </a:gs>
              <a:gs pos="100000">
                <a:srgbClr val="008abf"/>
              </a:gs>
            </a:gsLst>
            <a:lin ang="5400000"/>
          </a:gradFill>
        </p:spPr>
      </p:sp>
      <p:sp>
        <p:nvSpPr>
          <p:cNvPr id="2" name="CustomShape 3"/>
          <p:cNvSpPr/>
          <p:nvPr/>
        </p:nvSpPr>
        <p:spPr>
          <a:xfrm rot="21435600">
            <a:off x="-18720" y="201960"/>
            <a:ext cx="9162720" cy="648720"/>
          </a:xfrm>
          <a:prstGeom prst="rect">
            <a:avLst>
              <a:gd fmla="val 0" name="A1"/>
              <a:gd fmla="val 0" name="A2"/>
              <a:gd fmla="val 0" name="A3"/>
              <a:gd fmla="val 0" name="A4"/>
              <a:gd fmla="val 0" name="A5"/>
              <a:gd fmla="val 0" name="A6"/>
              <a:gd fmla="val 0" name="A7"/>
              <a:gd fmla="val 0" name="A8"/>
            </a:avLst>
          </a:prstGeom>
          <a:ln w="10800">
            <a:solidFill>
              <a:srgbClr val="008abf"/>
            </a:solidFill>
            <a:round/>
          </a:ln>
        </p:spPr>
      </p:sp>
      <p:sp>
        <p:nvSpPr>
          <p:cNvPr id="3" name="CustomShape 4"/>
          <p:cNvSpPr/>
          <p:nvPr/>
        </p:nvSpPr>
        <p:spPr>
          <a:xfrm rot="21435600">
            <a:off x="-14040" y="275400"/>
            <a:ext cx="9175320" cy="529920"/>
          </a:xfrm>
          <a:prstGeom prst="rect">
            <a:avLst>
              <a:gd fmla="val 0" name="A1"/>
              <a:gd fmla="val 0" name="A2"/>
              <a:gd fmla="val 0" name="A3"/>
              <a:gd fmla="val 0" name="A4"/>
              <a:gd fmla="val 0" name="A5"/>
              <a:gd fmla="val 0" name="A6"/>
              <a:gd fmla="val 0" name="A7"/>
              <a:gd fmla="val 0" name="A8"/>
            </a:avLst>
          </a:prstGeom>
          <a:ln w="9360">
            <a:solidFill>
              <a:srgbClr val="009dd9"/>
            </a:solidFill>
            <a:round/>
          </a:ln>
        </p:spPr>
      </p:sp>
      <p:sp>
        <p:nvSpPr>
          <p:cNvPr id="4" name="PlaceHolder 5"/>
          <p:cNvSpPr>
            <a:spLocks noGrp="1"/>
          </p:cNvSpPr>
          <p:nvPr>
            <p:ph type="title"/>
          </p:nvPr>
        </p:nvSpPr>
        <p:spPr>
          <a:xfrm>
            <a:off x="533520" y="1371600"/>
            <a:ext cx="7851240" cy="1828440"/>
          </a:xfrm>
          <a:prstGeom prst="rect">
            <a:avLst/>
          </a:prstGeom>
        </p:spPr>
        <p:txBody>
          <a:bodyPr anchor="b" bIns="0" lIns="0" rIns="18360" tIns="0"/>
          <a:p>
            <a:pPr algn="r">
              <a:lnSpc>
                <a:spcPct val="100000"/>
              </a:lnSpc>
            </a:pPr>
            <a:r>
              <a:rPr b="1" lang="ru-RU" sz="5600">
                <a:solidFill>
                  <a:srgbClr val="50e0ea"/>
                </a:solidFill>
                <a:latin typeface="Calibri"/>
              </a:rPr>
              <a:t>Для правки текста заголовка щелкните мышьюОбразец заголовка</a:t>
            </a:r>
            <a:endParaRPr/>
          </a:p>
        </p:txBody>
      </p:sp>
      <p:sp>
        <p:nvSpPr>
          <p:cNvPr id="5" name="PlaceHolder 6"/>
          <p:cNvSpPr>
            <a:spLocks noGrp="1"/>
          </p:cNvSpPr>
          <p:nvPr>
            <p:ph type="dt"/>
          </p:nvPr>
        </p:nvSpPr>
        <p:spPr>
          <a:xfrm>
            <a:off x="457200" y="6356520"/>
            <a:ext cx="2133360" cy="364680"/>
          </a:xfrm>
          <a:prstGeom prst="rect">
            <a:avLst/>
          </a:prstGeom>
        </p:spPr>
        <p:txBody>
          <a:bodyPr anchor="b" bIns="0" lIns="0" rIns="0" tIns="0"/>
          <a:p>
            <a:pPr>
              <a:lnSpc>
                <a:spcPct val="100000"/>
              </a:lnSpc>
            </a:pPr>
            <a:r>
              <a:rPr lang="ru-RU" sz="1200">
                <a:solidFill>
                  <a:srgbClr val="d1eaed"/>
                </a:solidFill>
                <a:latin typeface="Constantia"/>
              </a:rPr>
              <a:t>17.12.13</a:t>
            </a:r>
            <a:endParaRPr/>
          </a:p>
        </p:txBody>
      </p:sp>
      <p:sp>
        <p:nvSpPr>
          <p:cNvPr id="6" name="PlaceHolder 7"/>
          <p:cNvSpPr>
            <a:spLocks noGrp="1"/>
          </p:cNvSpPr>
          <p:nvPr>
            <p:ph type="ftr"/>
          </p:nvPr>
        </p:nvSpPr>
        <p:spPr>
          <a:xfrm>
            <a:off x="2666880" y="6356520"/>
            <a:ext cx="3352320" cy="364680"/>
          </a:xfrm>
          <a:prstGeom prst="rect">
            <a:avLst/>
          </a:prstGeom>
        </p:spPr>
        <p:txBody>
          <a:bodyPr anchor="b" bIns="0" lIns="0" rIns="0" tIns="0"/>
          <a:p>
            <a:endParaRPr/>
          </a:p>
        </p:txBody>
      </p:sp>
      <p:sp>
        <p:nvSpPr>
          <p:cNvPr id="7" name="PlaceHolder 8"/>
          <p:cNvSpPr>
            <a:spLocks noGrp="1"/>
          </p:cNvSpPr>
          <p:nvPr>
            <p:ph type="sldNum"/>
          </p:nvPr>
        </p:nvSpPr>
        <p:spPr>
          <a:xfrm>
            <a:off x="7924680" y="6356520"/>
            <a:ext cx="761760" cy="364680"/>
          </a:xfrm>
          <a:prstGeom prst="rect">
            <a:avLst/>
          </a:prstGeom>
        </p:spPr>
        <p:txBody>
          <a:bodyPr anchor="b" bIns="0" lIns="0" rIns="0" tIns="0"/>
          <a:p>
            <a:pPr algn="r">
              <a:lnSpc>
                <a:spcPct val="100000"/>
              </a:lnSpc>
            </a:pPr>
            <a:fld id="{98BB20B4-F4F0-4223-8DCF-3657CAE11A30}" type="slidenum">
              <a:rPr lang="ru-RU" sz="1200">
                <a:solidFill>
                  <a:srgbClr val="d1eaed"/>
                </a:solidFill>
                <a:latin typeface="Constantia"/>
              </a:rPr>
              <a:t>&lt;номер&gt;</a:t>
            </a:fld>
            <a:endParaRPr/>
          </a:p>
        </p:txBody>
      </p:sp>
      <p:sp>
        <p:nvSpPr>
          <p:cNvPr id="8" name="PlaceHolder 9"/>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CustomShape 1"/>
          <p:cNvSpPr/>
          <p:nvPr/>
        </p:nvSpPr>
        <p:spPr>
          <a:xfrm>
            <a:off x="-9360" y="-7200"/>
            <a:ext cx="9162720" cy="1041120"/>
          </a:xfrm>
          <a:prstGeom prst="rect">
            <a:avLst>
              <a:gd fmla="val 0" name="A1"/>
              <a:gd fmla="val 0" name="A2"/>
              <a:gd fmla="val 0" name="A3"/>
              <a:gd fmla="val 0" name="A4"/>
              <a:gd fmla="val 0" name="A5"/>
              <a:gd fmla="val 0" name="A6"/>
              <a:gd fmla="val 0" name="A7"/>
              <a:gd fmla="val 0" name="A8"/>
            </a:avLst>
          </a:prstGeom>
          <a:gradFill>
            <a:gsLst>
              <a:gs pos="0">
                <a:srgbClr val="0074a0"/>
              </a:gs>
              <a:gs pos="100000">
                <a:srgbClr val="00c4cd"/>
              </a:gs>
            </a:gsLst>
            <a:lin ang="5400000"/>
          </a:gradFill>
        </p:spPr>
      </p:sp>
      <p:sp>
        <p:nvSpPr>
          <p:cNvPr id="42" name="CustomShape 2"/>
          <p:cNvSpPr/>
          <p:nvPr/>
        </p:nvSpPr>
        <p:spPr>
          <a:xfrm>
            <a:off x="4381560" y="-7200"/>
            <a:ext cx="4762080" cy="637920"/>
          </a:xfrm>
          <a:prstGeom prst="rect">
            <a:avLst>
              <a:gd fmla="val 0" name="A1"/>
              <a:gd fmla="val 0" name="A2"/>
              <a:gd fmla="val 0" name="A3"/>
              <a:gd fmla="val 0" name="A4"/>
              <a:gd fmla="val 0" name="A5"/>
              <a:gd fmla="val 0" name="A6"/>
              <a:gd fmla="val 0" name="A7"/>
              <a:gd fmla="val 0" name="A8"/>
            </a:avLst>
          </a:prstGeom>
          <a:gradFill>
            <a:gsLst>
              <a:gs pos="0">
                <a:srgbClr val="00a0a8"/>
              </a:gs>
              <a:gs pos="100000">
                <a:srgbClr val="008abf"/>
              </a:gs>
            </a:gsLst>
            <a:lin ang="5400000"/>
          </a:gradFill>
        </p:spPr>
      </p:sp>
      <p:sp>
        <p:nvSpPr>
          <p:cNvPr id="43" name="CustomShape 3"/>
          <p:cNvSpPr/>
          <p:nvPr/>
        </p:nvSpPr>
        <p:spPr>
          <a:xfrm rot="21435600">
            <a:off x="-18720" y="201960"/>
            <a:ext cx="9162720" cy="648720"/>
          </a:xfrm>
          <a:prstGeom prst="rect">
            <a:avLst>
              <a:gd fmla="val 0" name="A1"/>
              <a:gd fmla="val 0" name="A2"/>
              <a:gd fmla="val 0" name="A3"/>
              <a:gd fmla="val 0" name="A4"/>
              <a:gd fmla="val 0" name="A5"/>
              <a:gd fmla="val 0" name="A6"/>
              <a:gd fmla="val 0" name="A7"/>
              <a:gd fmla="val 0" name="A8"/>
            </a:avLst>
          </a:prstGeom>
          <a:ln w="10800">
            <a:solidFill>
              <a:srgbClr val="008abf"/>
            </a:solidFill>
            <a:round/>
          </a:ln>
        </p:spPr>
      </p:sp>
      <p:sp>
        <p:nvSpPr>
          <p:cNvPr id="44" name="CustomShape 4"/>
          <p:cNvSpPr/>
          <p:nvPr/>
        </p:nvSpPr>
        <p:spPr>
          <a:xfrm rot="21435600">
            <a:off x="-14040" y="275400"/>
            <a:ext cx="9175320" cy="529920"/>
          </a:xfrm>
          <a:prstGeom prst="rect">
            <a:avLst>
              <a:gd fmla="val 0" name="A1"/>
              <a:gd fmla="val 0" name="A2"/>
              <a:gd fmla="val 0" name="A3"/>
              <a:gd fmla="val 0" name="A4"/>
              <a:gd fmla="val 0" name="A5"/>
              <a:gd fmla="val 0" name="A6"/>
              <a:gd fmla="val 0" name="A7"/>
              <a:gd fmla="val 0" name="A8"/>
            </a:avLst>
          </a:prstGeom>
          <a:ln w="9360">
            <a:solidFill>
              <a:srgbClr val="009dd9"/>
            </a:solidFill>
            <a:round/>
          </a:ln>
        </p:spPr>
      </p:sp>
      <p:sp>
        <p:nvSpPr>
          <p:cNvPr id="45" name="PlaceHolder 5"/>
          <p:cNvSpPr>
            <a:spLocks noGrp="1"/>
          </p:cNvSpPr>
          <p:nvPr>
            <p:ph type="title"/>
          </p:nvPr>
        </p:nvSpPr>
        <p:spPr>
          <a:xfrm>
            <a:off x="457200" y="704160"/>
            <a:ext cx="8229240" cy="1142640"/>
          </a:xfrm>
          <a:prstGeom prst="rect">
            <a:avLst/>
          </a:prstGeom>
        </p:spPr>
        <p:txBody>
          <a:bodyPr anchor="b" bIns="0" lIns="0" rIns="0" tIns="45000"/>
          <a:p>
            <a:pPr>
              <a:lnSpc>
                <a:spcPct val="100000"/>
              </a:lnSpc>
            </a:pPr>
            <a:r>
              <a:rPr lang="ru-RU" sz="5000">
                <a:solidFill>
                  <a:srgbClr val="04617b"/>
                </a:solidFill>
                <a:latin typeface="Calibri"/>
              </a:rPr>
              <a:t>Для правки текста заголовка щелкните мышьюОбразец заголовка</a:t>
            </a:r>
            <a:endParaRPr/>
          </a:p>
        </p:txBody>
      </p:sp>
      <p:sp>
        <p:nvSpPr>
          <p:cNvPr id="46" name="PlaceHolder 6"/>
          <p:cNvSpPr>
            <a:spLocks noGrp="1"/>
          </p:cNvSpPr>
          <p:nvPr>
            <p:ph type="body"/>
          </p:nvPr>
        </p:nvSpPr>
        <p:spPr>
          <a:xfrm>
            <a:off x="457200" y="1935360"/>
            <a:ext cx="8229240" cy="4388760"/>
          </a:xfrm>
          <a:prstGeom prst="rect">
            <a:avLst/>
          </a:prstGeom>
        </p:spPr>
        <p:txBody>
          <a:bodyPr bIns="45000" lIns="90000" rIns="90000" tIns="45000"/>
          <a:p>
            <a:pPr>
              <a:buSzPct val="25000"/>
              <a:buFont typeface="StarSymbol"/>
              <a:buChar char=""/>
            </a:pPr>
            <a:r>
              <a:rPr lang="ru-RU" sz="2600">
                <a:solidFill>
                  <a:srgbClr val="000000"/>
                </a:solidFill>
                <a:latin typeface="Constantia"/>
              </a:rPr>
              <a:t>Для правки структуры щелкните мышью</a:t>
            </a:r>
            <a:endParaRPr/>
          </a:p>
          <a:p>
            <a:pPr lvl="1">
              <a:buSzPct val="25000"/>
              <a:buFont typeface="StarSymbol"/>
              <a:buChar char=""/>
            </a:pPr>
            <a:r>
              <a:rPr lang="ru-RU" sz="2600">
                <a:solidFill>
                  <a:srgbClr val="000000"/>
                </a:solidFill>
                <a:latin typeface="Constantia"/>
              </a:rPr>
              <a:t>Второй уровень структуры</a:t>
            </a:r>
            <a:endParaRPr/>
          </a:p>
          <a:p>
            <a:pPr lvl="2">
              <a:buSzPct val="25000"/>
              <a:buFont typeface="StarSymbol"/>
              <a:buChar char=""/>
            </a:pPr>
            <a:r>
              <a:rPr lang="ru-RU" sz="2600">
                <a:solidFill>
                  <a:srgbClr val="000000"/>
                </a:solidFill>
                <a:latin typeface="Constantia"/>
              </a:rPr>
              <a:t>Третий уровень структуры</a:t>
            </a:r>
            <a:endParaRPr/>
          </a:p>
          <a:p>
            <a:pPr lvl="3">
              <a:buSzPct val="25000"/>
              <a:buFont typeface="StarSymbol"/>
              <a:buChar char=""/>
            </a:pPr>
            <a:r>
              <a:rPr lang="ru-RU" sz="2600">
                <a:solidFill>
                  <a:srgbClr val="000000"/>
                </a:solidFill>
                <a:latin typeface="Constantia"/>
              </a:rPr>
              <a:t>Четвёртый уровень структуры</a:t>
            </a:r>
            <a:endParaRPr/>
          </a:p>
          <a:p>
            <a:pPr lvl="4">
              <a:buSzPct val="25000"/>
              <a:buFont typeface="StarSymbol"/>
              <a:buChar char=""/>
            </a:pPr>
            <a:r>
              <a:rPr lang="ru-RU" sz="2600">
                <a:solidFill>
                  <a:srgbClr val="000000"/>
                </a:solidFill>
                <a:latin typeface="Constantia"/>
              </a:rPr>
              <a:t>Пятый уровень структуры</a:t>
            </a:r>
            <a:endParaRPr/>
          </a:p>
          <a:p>
            <a:pPr lvl="5">
              <a:buSzPct val="25000"/>
              <a:buFont typeface="StarSymbol"/>
              <a:buChar char=""/>
            </a:pPr>
            <a:r>
              <a:rPr lang="ru-RU" sz="2600">
                <a:solidFill>
                  <a:srgbClr val="000000"/>
                </a:solidFill>
                <a:latin typeface="Constantia"/>
              </a:rPr>
              <a:t>Шестой уровень структуры</a:t>
            </a:r>
            <a:endParaRPr/>
          </a:p>
          <a:p>
            <a:pPr>
              <a:lnSpc>
                <a:spcPct val="100000"/>
              </a:lnSpc>
              <a:buSzPct val="25000"/>
              <a:buFont charset="2" typeface="Wingdings 2"/>
              <a:buChar char=""/>
            </a:pPr>
            <a:r>
              <a:rPr lang="ru-RU" sz="2600">
                <a:solidFill>
                  <a:srgbClr val="000000"/>
                </a:solidFill>
                <a:latin typeface="Constantia"/>
              </a:rPr>
              <a:t>Седьмой уровень структурыОбразец текста</a:t>
            </a:r>
            <a:endParaRPr/>
          </a:p>
          <a:p>
            <a:pPr lvl="1">
              <a:lnSpc>
                <a:spcPct val="100000"/>
              </a:lnSpc>
              <a:buSzPct val="25000"/>
              <a:buFont typeface="StarSymbol"/>
              <a:buChar char=""/>
            </a:pPr>
            <a:r>
              <a:rPr lang="ru-RU" sz="2400">
                <a:solidFill>
                  <a:srgbClr val="000000"/>
                </a:solidFill>
                <a:latin typeface="Constantia"/>
              </a:rPr>
              <a:t>Второй уровень</a:t>
            </a:r>
            <a:endParaRPr/>
          </a:p>
          <a:p>
            <a:pPr lvl="2">
              <a:lnSpc>
                <a:spcPct val="100000"/>
              </a:lnSpc>
              <a:buSzPct val="25000"/>
              <a:buFont typeface="StarSymbol"/>
              <a:buChar char=""/>
            </a:pPr>
            <a:r>
              <a:rPr lang="ru-RU" sz="2100">
                <a:solidFill>
                  <a:srgbClr val="000000"/>
                </a:solidFill>
                <a:latin typeface="Constantia"/>
              </a:rPr>
              <a:t>Третий уровень</a:t>
            </a:r>
            <a:endParaRPr/>
          </a:p>
          <a:p>
            <a:pPr lvl="3">
              <a:lnSpc>
                <a:spcPct val="100000"/>
              </a:lnSpc>
              <a:buSzPct val="25000"/>
              <a:buFont typeface="StarSymbol"/>
              <a:buChar char=""/>
            </a:pPr>
            <a:r>
              <a:rPr lang="ru-RU" sz="2000">
                <a:solidFill>
                  <a:srgbClr val="000000"/>
                </a:solidFill>
                <a:latin typeface="Constantia"/>
              </a:rPr>
              <a:t>Четвертый уровень</a:t>
            </a:r>
            <a:endParaRPr/>
          </a:p>
          <a:p>
            <a:pPr lvl="4">
              <a:lnSpc>
                <a:spcPct val="100000"/>
              </a:lnSpc>
              <a:buSzPct val="25000"/>
              <a:buFont typeface="StarSymbol"/>
              <a:buChar char=""/>
            </a:pPr>
            <a:r>
              <a:rPr lang="ru-RU" sz="2000">
                <a:solidFill>
                  <a:srgbClr val="000000"/>
                </a:solidFill>
                <a:latin typeface="Constantia"/>
              </a:rPr>
              <a:t>Пятый уровень</a:t>
            </a:r>
            <a:endParaRPr/>
          </a:p>
        </p:txBody>
      </p:sp>
      <p:sp>
        <p:nvSpPr>
          <p:cNvPr id="47" name="PlaceHolder 7"/>
          <p:cNvSpPr>
            <a:spLocks noGrp="1"/>
          </p:cNvSpPr>
          <p:nvPr>
            <p:ph type="dt"/>
          </p:nvPr>
        </p:nvSpPr>
        <p:spPr>
          <a:xfrm>
            <a:off x="457200" y="6356520"/>
            <a:ext cx="2133360" cy="364680"/>
          </a:xfrm>
          <a:prstGeom prst="rect">
            <a:avLst/>
          </a:prstGeom>
        </p:spPr>
        <p:txBody>
          <a:bodyPr anchor="b" bIns="0" lIns="0" rIns="0" tIns="0"/>
          <a:p>
            <a:pPr>
              <a:lnSpc>
                <a:spcPct val="100000"/>
              </a:lnSpc>
            </a:pPr>
            <a:r>
              <a:rPr lang="ru-RU" sz="1200">
                <a:solidFill>
                  <a:srgbClr val="035c75"/>
                </a:solidFill>
                <a:latin typeface="Constantia"/>
              </a:rPr>
              <a:t>17.12.13</a:t>
            </a:r>
            <a:endParaRPr/>
          </a:p>
        </p:txBody>
      </p:sp>
      <p:sp>
        <p:nvSpPr>
          <p:cNvPr id="48" name="PlaceHolder 8"/>
          <p:cNvSpPr>
            <a:spLocks noGrp="1"/>
          </p:cNvSpPr>
          <p:nvPr>
            <p:ph type="ftr"/>
          </p:nvPr>
        </p:nvSpPr>
        <p:spPr>
          <a:xfrm>
            <a:off x="2666880" y="6356520"/>
            <a:ext cx="3352320" cy="364680"/>
          </a:xfrm>
          <a:prstGeom prst="rect">
            <a:avLst/>
          </a:prstGeom>
        </p:spPr>
        <p:txBody>
          <a:bodyPr anchor="b" bIns="0" lIns="0" rIns="0" tIns="0"/>
          <a:p>
            <a:endParaRPr/>
          </a:p>
        </p:txBody>
      </p:sp>
      <p:sp>
        <p:nvSpPr>
          <p:cNvPr id="49" name="PlaceHolder 9"/>
          <p:cNvSpPr>
            <a:spLocks noGrp="1"/>
          </p:cNvSpPr>
          <p:nvPr>
            <p:ph type="sldNum"/>
          </p:nvPr>
        </p:nvSpPr>
        <p:spPr>
          <a:xfrm>
            <a:off x="7924680" y="6356520"/>
            <a:ext cx="761760" cy="364680"/>
          </a:xfrm>
          <a:prstGeom prst="rect">
            <a:avLst/>
          </a:prstGeom>
        </p:spPr>
        <p:txBody>
          <a:bodyPr anchor="b" bIns="0" lIns="0" rIns="0" tIns="0"/>
          <a:p>
            <a:pPr algn="r">
              <a:lnSpc>
                <a:spcPct val="100000"/>
              </a:lnSpc>
            </a:pPr>
            <a:fld id="{778C66ED-BEB8-423E-894F-45DAE934FA75}" type="slidenum">
              <a:rPr lang="ru-RU" sz="1200">
                <a:solidFill>
                  <a:srgbClr val="035c75"/>
                </a:solidFill>
                <a:latin typeface="Constantia"/>
              </a:rPr>
              <a:t>&lt;номер&gt;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533520" y="1643040"/>
            <a:ext cx="7851240" cy="1557000"/>
          </a:xfrm>
          <a:prstGeom prst="rect">
            <a:avLst/>
          </a:prstGeom>
        </p:spPr>
        <p:txBody>
          <a:bodyPr anchor="b" bIns="0" lIns="0" rIns="18360" tIns="0"/>
          <a:p>
            <a:pPr algn="ctr">
              <a:lnSpc>
                <a:spcPct val="100000"/>
              </a:lnSpc>
            </a:pPr>
            <a:r>
              <a:rPr b="1" lang="ru-RU" sz="4400">
                <a:solidFill>
                  <a:srgbClr val="ff0000"/>
                </a:solidFill>
                <a:latin typeface="Calibri"/>
              </a:rPr>
              <a:t>rs</a:t>
            </a:r>
            <a:r>
              <a:rPr b="1" lang="ru-RU" sz="4400">
                <a:solidFill>
                  <a:srgbClr val="ff0000"/>
                </a:solidFill>
                <a:latin typeface="Times New Roman"/>
              </a:rPr>
              <a:t>Спирменнің рангілік корреляциялық коэфициенті </a:t>
            </a:r>
            <a:endParaRPr/>
          </a:p>
        </p:txBody>
      </p:sp>
      <p:sp>
        <p:nvSpPr>
          <p:cNvPr id="83" name="TextShape 2"/>
          <p:cNvSpPr txBox="1"/>
          <p:nvPr/>
        </p:nvSpPr>
        <p:spPr>
          <a:xfrm>
            <a:off x="533520" y="3228480"/>
            <a:ext cx="7854480" cy="1752120"/>
          </a:xfrm>
          <a:prstGeom prst="rect">
            <a:avLst/>
          </a:prstGeom>
        </p:spPr>
        <p:txBody>
          <a:bodyPr bIns="45000" lIns="0" rIns="18360" tIns="45000"/>
          <a:p>
            <a:pPr algn="r">
              <a:lnSpc>
                <a:spcPct val="100000"/>
              </a:lnSpc>
            </a:pPr>
            <a:endParaRPr/>
          </a:p>
          <a:p>
            <a:pPr algn="r">
              <a:lnSpc>
                <a:spcPct val="100000"/>
              </a:lnSpc>
            </a:pPr>
            <a:r>
              <a:rPr lang="ru-RU" sz="2600">
                <a:solidFill>
                  <a:srgbClr val="ffffff"/>
                </a:solidFill>
                <a:latin typeface="Times New Roman"/>
              </a:rPr>
              <a:t> </a:t>
            </a:r>
            <a:endParaRPr/>
          </a:p>
          <a:p>
            <a:pPr algn="r">
              <a:lnSpc>
                <a:spcPct val="100000"/>
              </a:lnSpc>
            </a:pPr>
            <a:r>
              <a:rPr lang="ru-RU" sz="2600">
                <a:solidFill>
                  <a:srgbClr val="ffffff"/>
                </a:solidFill>
                <a:latin typeface="Times New Roman"/>
              </a:rPr>
              <a:t>   </a:t>
            </a:r>
            <a:r>
              <a:rPr lang="ru-RU" sz="2600">
                <a:solidFill>
                  <a:srgbClr val="ffffff"/>
                </a:solidFill>
                <a:latin typeface="Times New Roman"/>
              </a:rPr>
              <a:t>Тоқсанбаева Нұргүл</a:t>
            </a:r>
            <a:endParaRPr/>
          </a:p>
        </p:txBody>
      </p:sp>
    </p:spTree>
  </p:cSld>
  <p:transition>
    <p:dissolve/>
  </p:transition>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428760" y="0"/>
            <a:ext cx="8229240" cy="1071360"/>
          </a:xfrm>
          <a:prstGeom prst="rect">
            <a:avLst/>
          </a:prstGeom>
        </p:spPr>
        <p:txBody>
          <a:bodyPr anchor="b" bIns="0" lIns="0" rIns="0" tIns="45000"/>
          <a:p>
            <a:pPr>
              <a:lnSpc>
                <a:spcPct val="100000"/>
              </a:lnSpc>
            </a:pPr>
            <a:r>
              <a:rPr lang="ru-RU" sz="2200">
                <a:solidFill>
                  <a:srgbClr val="04617b"/>
                </a:solidFill>
                <a:latin typeface="Times New Roman"/>
              </a:rPr>
              <a:t>
</a:t>
            </a:r>
            <a:r>
              <a:rPr lang="ru-RU" sz="2200">
                <a:solidFill>
                  <a:srgbClr val="04617b"/>
                </a:solidFill>
                <a:latin typeface="Times New Roman"/>
              </a:rPr>
              <a:t>
</a:t>
            </a:r>
            <a:r>
              <a:rPr lang="ru-RU" sz="2200">
                <a:solidFill>
                  <a:srgbClr val="04617b"/>
                </a:solidFill>
                <a:latin typeface="Times New Roman"/>
              </a:rPr>
              <a:t> </a:t>
            </a:r>
            <a:r>
              <a:rPr lang="ru-RU" sz="2200">
                <a:solidFill>
                  <a:srgbClr val="04617b"/>
                </a:solidFill>
                <a:latin typeface="Times New Roman"/>
              </a:rPr>
              <a:t>
</a:t>
            </a:r>
            <a:r>
              <a:rPr lang="ru-RU" sz="2200">
                <a:solidFill>
                  <a:srgbClr val="04617b"/>
                </a:solidFill>
                <a:latin typeface="Times New Roman"/>
              </a:rPr>
              <a:t>
</a:t>
            </a:r>
            <a:r>
              <a:rPr lang="ru-RU" sz="2200">
                <a:solidFill>
                  <a:srgbClr val="04617b"/>
                </a:solidFill>
                <a:latin typeface="Times New Roman"/>
              </a:rPr>
              <a:t>
</a:t>
            </a:r>
            <a:r>
              <a:rPr lang="ru-RU" sz="2400">
                <a:solidFill>
                  <a:srgbClr val="ffffff"/>
                </a:solidFill>
                <a:latin typeface="Times New Roman"/>
              </a:rPr>
              <a:t>
</a:t>
            </a:r>
            <a:r>
              <a:rPr lang="ru-RU" sz="2400">
                <a:solidFill>
                  <a:srgbClr val="ffffff"/>
                </a:solidFill>
                <a:latin typeface="Times New Roman"/>
              </a:rPr>
              <a:t>
</a:t>
            </a:r>
            <a:r>
              <a:rPr lang="ru-RU" sz="2400">
                <a:solidFill>
                  <a:srgbClr val="ffffff"/>
                </a:solidFill>
                <a:latin typeface="Times New Roman"/>
              </a:rPr>
              <a:t>
</a:t>
            </a:r>
            <a:r>
              <a:rPr lang="ru-RU" sz="2000">
                <a:solidFill>
                  <a:srgbClr val="ffffff"/>
                </a:solidFill>
                <a:latin typeface="Times New Roman"/>
              </a:rPr>
              <a:t>Студент-физиктердің қателерінің саны және вербалды емес интеллектінің көрсеткішін салыстылмалы түрде қарау арқылы Спирменаrs –дегі корреляцияның рангілік коэфициентіне арналған </a:t>
            </a:r>
            <a:r>
              <a:rPr i="1" lang="ru-RU" sz="2000">
                <a:solidFill>
                  <a:srgbClr val="ffffff"/>
                </a:solidFill>
                <a:latin typeface="Times New Roman"/>
              </a:rPr>
              <a:t>d2 –нің есептелуі.</a:t>
            </a:r>
            <a:r>
              <a:rPr lang="ru-RU" sz="2000">
                <a:solidFill>
                  <a:srgbClr val="04617b"/>
                </a:solidFill>
                <a:latin typeface="Times New Roman"/>
              </a:rPr>
              <a:t>
</a:t>
            </a:r>
            <a:endParaRPr/>
          </a:p>
        </p:txBody>
      </p:sp>
      <p:graphicFrame>
        <p:nvGraphicFramePr>
          <p:cNvPr id="105" name="Table 2"/>
          <p:cNvGraphicFramePr/>
          <p:nvPr/>
        </p:nvGraphicFramePr>
        <p:xfrm>
          <a:off x="214200" y="857160"/>
          <a:ext cx="8786520" cy="6000480"/>
        </p:xfrm>
        <a:graphic>
          <a:graphicData uri="http://schemas.openxmlformats.org/drawingml/2006/table">
            <a:tbl>
              <a:tblPr/>
              <a:tblGrid>
                <a:gridCol w="726120"/>
                <a:gridCol w="1226160"/>
                <a:gridCol w="822240"/>
                <a:gridCol w="822240"/>
                <a:gridCol w="1013400"/>
                <a:gridCol w="1013400"/>
                <a:gridCol w="1209240"/>
                <a:gridCol w="1953720"/>
              </a:tblGrid>
              <a:tr h="699840">
                <a:tc>
                  <a:txBody>
                    <a:bodyPr wrap="none"/>
                    <a:p>
                      <a:pPr>
                        <a:lnSpc>
                          <a:spcPct val="100000"/>
                        </a:lnSpc>
                      </a:pPr>
                      <a:r>
                        <a:rPr b="1" lang="ru-RU" sz="1400">
                          <a:solidFill>
                            <a:srgbClr val="000000"/>
                          </a:solidFill>
                          <a:latin typeface="Times New Roman"/>
                        </a:rPr>
                        <a:t>Сынаққа алынғандар</a:t>
                      </a:r>
                      <a:endParaRPr/>
                    </a:p>
                  </a:txBody>
                  <a:tcPr/>
                </a:tc>
                <a:tc>
                  <a:txBody>
                    <a:bodyPr wrap="none"/>
                    <a:p>
                      <a:pPr>
                        <a:lnSpc>
                          <a:spcPct val="100000"/>
                        </a:lnSpc>
                      </a:pPr>
                      <a:r>
                        <a:rPr b="1" lang="ru-RU" sz="1400">
                          <a:solidFill>
                            <a:srgbClr val="000000"/>
                          </a:solidFill>
                          <a:latin typeface="Times New Roman"/>
                        </a:rPr>
                        <a:t>Айнымалы А</a:t>
                      </a:r>
                      <a:endParaRPr/>
                    </a:p>
                    <a:p>
                      <a:pPr>
                        <a:lnSpc>
                          <a:spcPct val="100000"/>
                        </a:lnSpc>
                      </a:pPr>
                      <a:r>
                        <a:rPr b="1" lang="ru-RU" sz="1400">
                          <a:solidFill>
                            <a:srgbClr val="000000"/>
                          </a:solidFill>
                          <a:latin typeface="Times New Roman"/>
                        </a:rPr>
                        <a:t>Қателер  сапасы</a:t>
                      </a:r>
                      <a:endParaRPr/>
                    </a:p>
                    <a:p>
                      <a:pPr>
                        <a:lnSpc>
                          <a:spcPct val="100000"/>
                        </a:lnSpc>
                      </a:pPr>
                      <a:endParaRPr/>
                    </a:p>
                  </a:txBody>
                  <a:tcPr/>
                </a:tc>
                <a:tc>
                  <a:txBody>
                    <a:bodyPr wrap="none"/>
                    <a:p>
                      <a:pPr>
                        <a:lnSpc>
                          <a:spcPct val="100000"/>
                        </a:lnSpc>
                      </a:pPr>
                      <a:r>
                        <a:rPr b="1" lang="ru-RU" sz="1400">
                          <a:solidFill>
                            <a:srgbClr val="000000"/>
                          </a:solidFill>
                          <a:latin typeface="Times New Roman"/>
                        </a:rPr>
                        <a:t>Айнымалы Е, вербалды емес интеллект</a:t>
                      </a:r>
                      <a:endParaRPr/>
                    </a:p>
                  </a:txBody>
                  <a:tcPr/>
                </a:tc>
                <a:tc>
                  <a:txBody>
                    <a:bodyPr wrap="none"/>
                    <a:p>
                      <a:pPr>
                        <a:lnSpc>
                          <a:spcPct val="100000"/>
                        </a:lnSpc>
                      </a:pPr>
                      <a:r>
                        <a:rPr b="1" i="1" lang="ru-RU">
                          <a:solidFill>
                            <a:srgbClr val="000000"/>
                          </a:solidFill>
                          <a:latin typeface="Times New Roman"/>
                        </a:rPr>
                        <a:t>d</a:t>
                      </a:r>
                      <a:r>
                        <a:rPr b="1" lang="ru-RU">
                          <a:solidFill>
                            <a:srgbClr val="000000"/>
                          </a:solidFill>
                          <a:latin typeface="Times New Roman"/>
                        </a:rPr>
                        <a:t>(рангА—</a:t>
                      </a:r>
                      <a:endParaRPr/>
                    </a:p>
                    <a:p>
                      <a:pPr>
                        <a:lnSpc>
                          <a:spcPct val="100000"/>
                        </a:lnSpc>
                      </a:pPr>
                      <a:r>
                        <a:rPr b="1" lang="ru-RU">
                          <a:solidFill>
                            <a:srgbClr val="000000"/>
                          </a:solidFill>
                          <a:latin typeface="Times New Roman"/>
                        </a:rPr>
                        <a:t>—</a:t>
                      </a:r>
                      <a:r>
                        <a:rPr b="1" lang="ru-RU">
                          <a:solidFill>
                            <a:srgbClr val="000000"/>
                          </a:solidFill>
                          <a:latin typeface="Times New Roman"/>
                        </a:rPr>
                        <a:t>рангБ)</a:t>
                      </a:r>
                      <a:endParaRPr/>
                    </a:p>
                  </a:txBody>
                  <a:tcPr/>
                </a:tc>
                <a:tc>
                  <a:txBody>
                    <a:bodyPr wrap="none"/>
                    <a:p>
                      <a:pPr algn="ctr">
                        <a:lnSpc>
                          <a:spcPct val="100000"/>
                        </a:lnSpc>
                      </a:pPr>
                      <a:r>
                        <a:rPr b="1" i="1" lang="ru-RU" sz="4400">
                          <a:solidFill>
                            <a:srgbClr val="000000"/>
                          </a:solidFill>
                          <a:latin typeface="Times New Roman"/>
                        </a:rPr>
                        <a:t>d2</a:t>
                      </a:r>
                      <a:endParaRPr/>
                    </a:p>
                  </a:txBody>
                  <a:tcPr/>
                </a:tc>
              </a:tr>
              <a:tr h="869400">
                <a:tc>
                  <a:txBody>
                    <a:bodyPr anchor="ctr" bIns="0" lIns="25200" rIns="25200" tIns="0" wrap="none"/>
                    <a:p>
                      <a:pPr algn="ctr">
                        <a:lnSpc>
                          <a:spcPct val="115000"/>
                        </a:lnSpc>
                      </a:pPr>
                      <a:r>
                        <a:rPr lang="ru-RU" sz="1400">
                          <a:solidFill>
                            <a:srgbClr val="000000"/>
                          </a:solidFill>
                          <a:latin typeface="Times New Roman"/>
                        </a:rPr>
                        <a:t>Жеке мәні</a:t>
                      </a:r>
                      <a:endParaRPr/>
                    </a:p>
                  </a:txBody>
                  <a:tcPr/>
                </a:tc>
                <a:tc>
                  <a:txBody>
                    <a:bodyPr wrap="none"/>
                    <a:p>
                      <a:pPr>
                        <a:lnSpc>
                          <a:spcPct val="100000"/>
                        </a:lnSpc>
                      </a:pPr>
                      <a:r>
                        <a:rPr lang="ru-RU" sz="1400">
                          <a:solidFill>
                            <a:srgbClr val="000000"/>
                          </a:solidFill>
                          <a:latin typeface="Times New Roman"/>
                        </a:rPr>
                        <a:t>Ранг</a:t>
                      </a:r>
                      <a:endParaRPr/>
                    </a:p>
                  </a:txBody>
                  <a:tcPr/>
                </a:tc>
                <a:tc>
                  <a:txBody>
                    <a:bodyPr wrap="none"/>
                    <a:p>
                      <a:pPr>
                        <a:lnSpc>
                          <a:spcPct val="100000"/>
                        </a:lnSpc>
                      </a:pPr>
                      <a:r>
                        <a:rPr lang="ru-RU" sz="1400">
                          <a:solidFill>
                            <a:srgbClr val="000000"/>
                          </a:solidFill>
                          <a:latin typeface="Times New Roman"/>
                        </a:rPr>
                        <a:t>Жеке мәні </a:t>
                      </a:r>
                      <a:endParaRPr/>
                    </a:p>
                  </a:txBody>
                  <a:tcPr/>
                </a:tc>
                <a:tc>
                  <a:txBody>
                    <a:bodyPr wrap="none"/>
                    <a:p>
                      <a:pPr>
                        <a:lnSpc>
                          <a:spcPct val="100000"/>
                        </a:lnSpc>
                      </a:pPr>
                      <a:r>
                        <a:rPr lang="ru-RU" sz="1400">
                          <a:solidFill>
                            <a:srgbClr val="000000"/>
                          </a:solidFill>
                          <a:latin typeface="Times New Roman"/>
                        </a:rPr>
                        <a:t>Ранг</a:t>
                      </a:r>
                      <a:endParaRPr/>
                    </a:p>
                  </a:txBody>
                  <a:tcPr/>
                </a:tc>
              </a:tr>
              <a:tr h="378360">
                <a:tc>
                  <a:txBody>
                    <a:bodyPr wrap="none"/>
                    <a:p>
                      <a:pPr>
                        <a:lnSpc>
                          <a:spcPct val="100000"/>
                        </a:lnSpc>
                      </a:pPr>
                      <a:r>
                        <a:rPr lang="ru-RU" sz="2000">
                          <a:solidFill>
                            <a:srgbClr val="000000"/>
                          </a:solidFill>
                          <a:latin typeface="Times New Roman"/>
                        </a:rPr>
                        <a:t>1</a:t>
                      </a:r>
                      <a:endParaRPr/>
                    </a:p>
                  </a:txBody>
                  <a:tcPr/>
                </a:tc>
                <a:tc>
                  <a:txBody>
                    <a:bodyPr anchor="ctr" bIns="0" lIns="25200" rIns="25200" tIns="0" wrap="none"/>
                    <a:p>
                      <a:pPr algn="ctr">
                        <a:lnSpc>
                          <a:spcPct val="115000"/>
                        </a:lnSpc>
                      </a:pPr>
                      <a:r>
                        <a:rPr lang="ru-RU" sz="2000">
                          <a:solidFill>
                            <a:srgbClr val="000000"/>
                          </a:solidFill>
                          <a:latin typeface="Times New Roman"/>
                        </a:rPr>
                        <a:t>Т.А.</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106</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6</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r>
              <a:tr h="378360">
                <a:tc>
                  <a:txBody>
                    <a:bodyPr wrap="none"/>
                    <a:p>
                      <a:pPr>
                        <a:lnSpc>
                          <a:spcPct val="100000"/>
                        </a:lnSpc>
                      </a:pPr>
                      <a:r>
                        <a:rPr lang="ru-RU" sz="2000">
                          <a:solidFill>
                            <a:srgbClr val="000000"/>
                          </a:solidFill>
                          <a:latin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rPr>
                        <a:t>П:А.</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54</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90</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81</a:t>
                      </a:r>
                      <a:endParaRPr/>
                    </a:p>
                  </a:txBody>
                  <a:tcPr/>
                </a:tc>
              </a:tr>
              <a:tr h="378360">
                <a:tc>
                  <a:txBody>
                    <a:bodyPr wrap="none"/>
                    <a:p>
                      <a:pPr>
                        <a:lnSpc>
                          <a:spcPct val="100000"/>
                        </a:lnSpc>
                      </a:pPr>
                      <a:r>
                        <a:rPr lang="ru-RU" sz="2000">
                          <a:solidFill>
                            <a:srgbClr val="000000"/>
                          </a:solidFill>
                          <a:latin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rPr>
                        <a:t>Ч.И.</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95</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a:t>
                      </a:r>
                      <a:endParaRPr/>
                    </a:p>
                  </a:txBody>
                  <a:tcPr/>
                </a:tc>
              </a:tr>
              <a:tr h="378360">
                <a:tc>
                  <a:txBody>
                    <a:bodyPr wrap="none"/>
                    <a:p>
                      <a:pPr>
                        <a:lnSpc>
                          <a:spcPct val="100000"/>
                        </a:lnSpc>
                      </a:pPr>
                      <a:r>
                        <a:rPr lang="ru-RU" sz="2000">
                          <a:solidFill>
                            <a:srgbClr val="000000"/>
                          </a:solidFill>
                          <a:latin typeface="Times New Roman"/>
                        </a:rPr>
                        <a:t>4</a:t>
                      </a:r>
                      <a:endParaRPr/>
                    </a:p>
                  </a:txBody>
                  <a:tcPr/>
                </a:tc>
                <a:tc>
                  <a:txBody>
                    <a:bodyPr anchor="ctr" bIns="0" lIns="25200" rIns="25200" tIns="0" wrap="none"/>
                    <a:p>
                      <a:pPr algn="ctr">
                        <a:lnSpc>
                          <a:spcPct val="115000"/>
                        </a:lnSpc>
                      </a:pPr>
                      <a:r>
                        <a:rPr lang="ru-RU" sz="2000">
                          <a:solidFill>
                            <a:srgbClr val="000000"/>
                          </a:solidFill>
                          <a:latin typeface="Times New Roman"/>
                        </a:rPr>
                        <a:t>Ц-А. „</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8</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116</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49</a:t>
                      </a:r>
                      <a:endParaRPr/>
                    </a:p>
                  </a:txBody>
                  <a:tcPr/>
                </a:tc>
              </a:tr>
              <a:tr h="378360">
                <a:tc>
                  <a:txBody>
                    <a:bodyPr wrap="none"/>
                    <a:p>
                      <a:pPr>
                        <a:lnSpc>
                          <a:spcPct val="100000"/>
                        </a:lnSpc>
                      </a:pPr>
                      <a:r>
                        <a:rPr lang="ru-RU" sz="2000">
                          <a:solidFill>
                            <a:srgbClr val="000000"/>
                          </a:solidFill>
                          <a:latin typeface="Times New Roman"/>
                        </a:rPr>
                        <a:t>5</a:t>
                      </a:r>
                      <a:endParaRPr/>
                    </a:p>
                  </a:txBody>
                  <a:tcPr/>
                </a:tc>
                <a:tc>
                  <a:txBody>
                    <a:bodyPr anchor="ctr" bIns="0" lIns="25200" rIns="25200" tIns="0" wrap="none"/>
                    <a:p>
                      <a:pPr algn="ctr">
                        <a:lnSpc>
                          <a:spcPct val="115000"/>
                        </a:lnSpc>
                      </a:pPr>
                      <a:r>
                        <a:rPr lang="ru-RU" sz="2000">
                          <a:solidFill>
                            <a:srgbClr val="000000"/>
                          </a:solidFill>
                          <a:latin typeface="Times New Roman"/>
                        </a:rPr>
                        <a:t>См.А.</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14</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5</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127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-5</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25</a:t>
                      </a:r>
                      <a:endParaRPr/>
                    </a:p>
                  </a:txBody>
                  <a:tcPr/>
                </a:tc>
              </a:tr>
              <a:tr h="378360">
                <a:tc>
                  <a:txBody>
                    <a:bodyPr wrap="none"/>
                    <a:p>
                      <a:pPr>
                        <a:lnSpc>
                          <a:spcPct val="100000"/>
                        </a:lnSpc>
                      </a:pPr>
                      <a:r>
                        <a:rPr lang="ru-RU" sz="2000">
                          <a:solidFill>
                            <a:srgbClr val="000000"/>
                          </a:solidFill>
                          <a:latin typeface="Times New Roman"/>
                        </a:rPr>
                        <a:t>6</a:t>
                      </a:r>
                      <a:endParaRPr/>
                    </a:p>
                  </a:txBody>
                  <a:tcPr/>
                </a:tc>
                <a:tc>
                  <a:txBody>
                    <a:bodyPr anchor="ctr" bIns="0" lIns="25200" rIns="25200" tIns="0" wrap="none"/>
                    <a:p>
                      <a:pPr algn="ctr">
                        <a:lnSpc>
                          <a:spcPct val="115000"/>
                        </a:lnSpc>
                      </a:pPr>
                      <a:r>
                        <a:rPr lang="ru-RU" sz="2000">
                          <a:solidFill>
                            <a:srgbClr val="000000"/>
                          </a:solidFill>
                          <a:latin typeface="Times New Roman"/>
                        </a:rPr>
                        <a:t>К.Е.</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26</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8</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a:t>
                      </a:r>
                      <a:endParaRPr/>
                    </a:p>
                  </a:txBody>
                  <a:tcPr/>
                </a:tc>
              </a:tr>
              <a:tr h="378360">
                <a:tc>
                  <a:txBody>
                    <a:bodyPr wrap="none"/>
                    <a:p>
                      <a:pPr>
                        <a:lnSpc>
                          <a:spcPct val="100000"/>
                        </a:lnSpc>
                      </a:pPr>
                      <a:r>
                        <a:rPr lang="ru-RU" sz="2000">
                          <a:solidFill>
                            <a:srgbClr val="000000"/>
                          </a:solidFill>
                          <a:latin typeface="Times New Roman"/>
                        </a:rPr>
                        <a:t>7</a:t>
                      </a:r>
                      <a:endParaRPr/>
                    </a:p>
                  </a:txBody>
                  <a:tcPr/>
                </a:tc>
                <a:tc>
                  <a:txBody>
                    <a:bodyPr anchor="ctr" bIns="0" lIns="25200" rIns="25200" tIns="0" wrap="none"/>
                    <a:p>
                      <a:pPr algn="ctr">
                        <a:lnSpc>
                          <a:spcPct val="115000"/>
                        </a:lnSpc>
                      </a:pPr>
                      <a:r>
                        <a:rPr lang="ru-RU" sz="2000">
                          <a:solidFill>
                            <a:srgbClr val="000000"/>
                          </a:solidFill>
                          <a:latin typeface="Times New Roman"/>
                        </a:rPr>
                        <a:t>К.А.</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104</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5</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a:t>
                      </a:r>
                      <a:endParaRPr/>
                    </a:p>
                  </a:txBody>
                  <a:tcPr/>
                </a:tc>
              </a:tr>
              <a:tr h="378360">
                <a:tc>
                  <a:txBody>
                    <a:bodyPr wrap="none"/>
                    <a:p>
                      <a:pPr>
                        <a:lnSpc>
                          <a:spcPct val="100000"/>
                        </a:lnSpc>
                      </a:pPr>
                      <a:r>
                        <a:rPr lang="ru-RU" sz="2000">
                          <a:solidFill>
                            <a:srgbClr val="000000"/>
                          </a:solidFill>
                          <a:latin typeface="Times New Roman"/>
                        </a:rPr>
                        <a:t>8</a:t>
                      </a:r>
                      <a:endParaRPr/>
                    </a:p>
                  </a:txBody>
                  <a:tcPr/>
                </a:tc>
                <a:tc>
                  <a:txBody>
                    <a:bodyPr anchor="ctr" bIns="0" lIns="25200" rIns="25200" tIns="0" wrap="none"/>
                    <a:p>
                      <a:pPr algn="ctr">
                        <a:lnSpc>
                          <a:spcPct val="115000"/>
                        </a:lnSpc>
                      </a:pPr>
                      <a:r>
                        <a:rPr lang="ru-RU" sz="2000">
                          <a:solidFill>
                            <a:srgbClr val="000000"/>
                          </a:solidFill>
                          <a:latin typeface="Times New Roman"/>
                        </a:rPr>
                        <a:t>Б.Л.</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20</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102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r>
              <a:tr h="378360">
                <a:tc>
                  <a:txBody>
                    <a:bodyPr wrap="none"/>
                    <a:p>
                      <a:pPr>
                        <a:lnSpc>
                          <a:spcPct val="100000"/>
                        </a:lnSpc>
                      </a:pPr>
                      <a:r>
                        <a:rPr lang="ru-RU" sz="2000">
                          <a:solidFill>
                            <a:srgbClr val="000000"/>
                          </a:solidFill>
                          <a:latin typeface="Times New Roman"/>
                        </a:rPr>
                        <a:t>9</a:t>
                      </a:r>
                      <a:endParaRPr/>
                    </a:p>
                  </a:txBody>
                  <a:tcPr/>
                </a:tc>
                <a:tc>
                  <a:txBody>
                    <a:bodyPr anchor="ctr" bIns="0" lIns="25200" rIns="25200" tIns="0" wrap="none"/>
                    <a:p>
                      <a:pPr algn="ctr">
                        <a:lnSpc>
                          <a:spcPct val="115000"/>
                        </a:lnSpc>
                      </a:pPr>
                      <a:r>
                        <a:rPr lang="ru-RU" sz="2000">
                          <a:solidFill>
                            <a:srgbClr val="000000"/>
                          </a:solidFill>
                          <a:latin typeface="Times New Roman"/>
                        </a:rPr>
                        <a:t>И.А.</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111</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8</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49</a:t>
                      </a:r>
                      <a:endParaRPr/>
                    </a:p>
                  </a:txBody>
                  <a:tcPr/>
                </a:tc>
              </a:tr>
              <a:tr h="378360">
                <a:tc>
                  <a:txBody>
                    <a:bodyPr wrap="none"/>
                    <a:p>
                      <a:pPr>
                        <a:lnSpc>
                          <a:spcPct val="100000"/>
                        </a:lnSpc>
                      </a:pPr>
                      <a:r>
                        <a:rPr lang="ru-RU" sz="2000">
                          <a:solidFill>
                            <a:srgbClr val="000000"/>
                          </a:solidFill>
                          <a:latin typeface="Times New Roman"/>
                        </a:rPr>
                        <a:t>10</a:t>
                      </a:r>
                      <a:endParaRPr/>
                    </a:p>
                  </a:txBody>
                  <a:tcPr/>
                </a:tc>
                <a:tc>
                  <a:txBody>
                    <a:bodyPr anchor="ctr" bIns="0" lIns="25200" rIns="25200" tIns="0" wrap="none"/>
                    <a:p>
                      <a:pPr algn="ctr">
                        <a:lnSpc>
                          <a:spcPct val="115000"/>
                        </a:lnSpc>
                      </a:pPr>
                      <a:r>
                        <a:rPr lang="ru-RU" sz="2000">
                          <a:solidFill>
                            <a:srgbClr val="000000"/>
                          </a:solidFill>
                          <a:latin typeface="Times New Roman"/>
                        </a:rPr>
                        <a:t>Ф.В.</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17</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6</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99</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3</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9</a:t>
                      </a:r>
                      <a:endParaRPr/>
                    </a:p>
                  </a:txBody>
                  <a:tcPr/>
                </a:tc>
              </a:tr>
              <a:tr h="664920">
                <a:tc>
                  <a:tcPr/>
                </a:tc>
                <a:tc>
                  <a:txBody>
                    <a:bodyPr wrap="none"/>
                    <a:p>
                      <a:pPr>
                        <a:lnSpc>
                          <a:spcPct val="100000"/>
                        </a:lnSpc>
                      </a:pPr>
                      <a:r>
                        <a:rPr lang="ru-RU" sz="2000">
                          <a:solidFill>
                            <a:srgbClr val="ffffff"/>
                          </a:solidFill>
                          <a:latin typeface="Times New Roman"/>
                        </a:rPr>
                        <a:t>Суммасы:</a:t>
                      </a:r>
                      <a:endParaRPr/>
                    </a:p>
                  </a:txBody>
                  <a:tcPr/>
                </a:tc>
                <a:tc>
                  <a:tcPr/>
                </a:tc>
                <a:tc>
                  <a:txBody>
                    <a:bodyPr anchor="ctr" bIns="0" lIns="25200" rIns="25200" tIns="0" wrap="none"/>
                    <a:p>
                      <a:pPr algn="ctr">
                        <a:lnSpc>
                          <a:spcPct val="115000"/>
                        </a:lnSpc>
                      </a:pPr>
                      <a:r>
                        <a:rPr lang="ru-RU" sz="2000">
                          <a:solidFill>
                            <a:srgbClr val="000000"/>
                          </a:solidFill>
                          <a:latin typeface="Times New Roman"/>
                          <a:ea typeface="Times New Roman"/>
                        </a:rPr>
                        <a:t>55</a:t>
                      </a:r>
                      <a:endParaRPr/>
                    </a:p>
                  </a:txBody>
                  <a:tcPr/>
                </a:tc>
                <a:tc>
                  <a:tcPr/>
                </a:tc>
                <a:tc>
                  <a:txBody>
                    <a:bodyPr anchor="ctr" bIns="0" lIns="25200" rIns="25200" tIns="0" wrap="none"/>
                    <a:p>
                      <a:pPr algn="ctr">
                        <a:lnSpc>
                          <a:spcPct val="115000"/>
                        </a:lnSpc>
                      </a:pPr>
                      <a:r>
                        <a:rPr lang="ru-RU" sz="2000">
                          <a:solidFill>
                            <a:srgbClr val="000000"/>
                          </a:solidFill>
                          <a:latin typeface="Times New Roman"/>
                          <a:ea typeface="Times New Roman"/>
                        </a:rPr>
                        <a:t>55</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0</a:t>
                      </a:r>
                      <a:endParaRPr/>
                    </a:p>
                  </a:txBody>
                  <a:tcPr/>
                </a:tc>
                <a:tc>
                  <a:txBody>
                    <a:bodyPr anchor="ctr" bIns="0" lIns="25200" rIns="25200" tIns="0" wrap="none"/>
                    <a:p>
                      <a:pPr algn="ctr">
                        <a:lnSpc>
                          <a:spcPct val="115000"/>
                        </a:lnSpc>
                      </a:pPr>
                      <a:r>
                        <a:rPr lang="ru-RU" sz="2000">
                          <a:solidFill>
                            <a:srgbClr val="000000"/>
                          </a:solidFill>
                          <a:latin typeface="Times New Roman"/>
                          <a:ea typeface="Times New Roman"/>
                        </a:rPr>
                        <a:t>240</a:t>
                      </a:r>
                      <a:endParaRPr/>
                    </a:p>
                  </a:txBody>
                  <a:tcPr/>
                </a:tc>
              </a:tr>
            </a:tbl>
          </a:graphicData>
        </a:graphic>
      </p:graphicFrame>
    </p:spTree>
  </p:cSld>
  <p:transition>
    <p:dissolve/>
  </p:transition>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6" name="TextShape 1"/>
          <p:cNvSpPr txBox="1"/>
          <p:nvPr/>
        </p:nvSpPr>
        <p:spPr>
          <a:xfrm>
            <a:off x="457200" y="704160"/>
            <a:ext cx="8229240" cy="1142640"/>
          </a:xfrm>
          <a:prstGeom prst="rect">
            <a:avLst/>
          </a:prstGeom>
        </p:spPr>
        <p:txBody>
          <a:bodyPr anchor="b" bIns="0" lIns="0" rIns="0" tIns="45000"/>
          <a:p>
            <a:pPr algn="ctr">
              <a:lnSpc>
                <a:spcPct val="100000"/>
              </a:lnSpc>
            </a:pPr>
            <a:r>
              <a:rPr lang="ru-RU" sz="3600">
                <a:solidFill>
                  <a:srgbClr val="ffffff"/>
                </a:solidFill>
                <a:latin typeface="Times New Roman"/>
              </a:rPr>
              <a:t>rs  -тің эмпирикалық және критикалық мәнін анықтау формулалары:</a:t>
            </a:r>
            <a:endParaRPr/>
          </a:p>
        </p:txBody>
      </p:sp>
      <p:pic>
        <p:nvPicPr>
          <p:cNvPr descr="" id="107" name="Содержимое 3"/>
          <p:cNvPicPr/>
          <p:nvPr/>
        </p:nvPicPr>
        <p:blipFill>
          <a:blip r:embed="rId1"/>
          <a:stretch>
            <a:fillRect/>
          </a:stretch>
        </p:blipFill>
        <p:spPr>
          <a:xfrm>
            <a:off x="642960" y="2071800"/>
            <a:ext cx="7857720" cy="4142880"/>
          </a:xfrm>
          <a:prstGeom prst="rect">
            <a:avLst/>
          </a:prstGeom>
          <a:ln w="88920">
            <a:solidFill>
              <a:srgbClr val="000000"/>
            </a:solidFill>
            <a:miter/>
          </a:ln>
        </p:spPr>
      </p:pic>
    </p:spTree>
  </p:cSld>
  <p:transition>
    <p:dissolve/>
  </p:transition>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TextShape 1"/>
          <p:cNvSpPr txBox="1"/>
          <p:nvPr/>
        </p:nvSpPr>
        <p:spPr>
          <a:xfrm>
            <a:off x="457200" y="0"/>
            <a:ext cx="8229240" cy="1713960"/>
          </a:xfrm>
          <a:prstGeom prst="rect">
            <a:avLst/>
          </a:prstGeom>
        </p:spPr>
        <p:txBody>
          <a:bodyPr anchor="b" bIns="0" lIns="0" rIns="0" tIns="45000"/>
          <a:p>
            <a:pPr algn="ctr">
              <a:lnSpc>
                <a:spcPct val="100000"/>
              </a:lnSpc>
            </a:pP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
</a:t>
            </a:r>
            <a:r>
              <a:rPr b="1" lang="ru-RU" sz="6700">
                <a:solidFill>
                  <a:srgbClr val="ffffff"/>
                </a:solidFill>
                <a:latin typeface="Times New Roman"/>
              </a:rPr>
              <a:t>Алгоритм</a:t>
            </a:r>
            <a:r>
              <a:rPr lang="ru-RU" sz="5000">
                <a:solidFill>
                  <a:srgbClr val="04617b"/>
                </a:solidFill>
                <a:latin typeface="Calibri"/>
              </a:rPr>
              <a:t>
</a:t>
            </a:r>
            <a:endParaRPr/>
          </a:p>
        </p:txBody>
      </p:sp>
      <p:sp>
        <p:nvSpPr>
          <p:cNvPr id="109" name="TextShape 2"/>
          <p:cNvSpPr txBox="1"/>
          <p:nvPr/>
        </p:nvSpPr>
        <p:spPr>
          <a:xfrm>
            <a:off x="457200" y="1071720"/>
            <a:ext cx="8229240" cy="5252760"/>
          </a:xfrm>
          <a:prstGeom prst="rect">
            <a:avLst/>
          </a:prstGeom>
        </p:spPr>
        <p:txBody>
          <a:bodyPr bIns="45000" lIns="90000" rIns="90000" tIns="45000"/>
          <a:p>
            <a:endParaRPr/>
          </a:p>
        </p:txBody>
      </p:sp>
      <p:sp>
        <p:nvSpPr>
          <p:cNvPr id="110" name="CustomShape 3"/>
          <p:cNvSpPr/>
          <p:nvPr/>
        </p:nvSpPr>
        <p:spPr>
          <a:xfrm>
            <a:off x="1571760" y="928800"/>
            <a:ext cx="6429240" cy="713880"/>
          </a:xfrm>
          <a:prstGeom prst="roundRect">
            <a:avLst>
              <a:gd fmla="val 16667" name="adj"/>
            </a:avLst>
          </a:prstGeom>
          <a:solidFill>
            <a:srgbClr val="0bd0d9"/>
          </a:solidFill>
          <a:ln w="25560">
            <a:solidFill>
              <a:srgbClr val="0899a0"/>
            </a:solidFill>
            <a:round/>
          </a:ln>
        </p:spPr>
        <p:txBody>
          <a:bodyPr anchor="ctr" bIns="45000" lIns="90000" rIns="90000" tIns="45000"/>
          <a:p>
            <a:pPr algn="ctr">
              <a:lnSpc>
                <a:spcPct val="100000"/>
              </a:lnSpc>
            </a:pPr>
            <a:r>
              <a:rPr b="1" lang="ru-RU">
                <a:solidFill>
                  <a:srgbClr val="000000"/>
                </a:solidFill>
                <a:latin typeface="Arial"/>
                <a:ea typeface="Times New Roman"/>
              </a:rPr>
              <a:t>Rs – </a:t>
            </a:r>
            <a:r>
              <a:rPr lang="ru-RU">
                <a:solidFill>
                  <a:srgbClr val="000000"/>
                </a:solidFill>
                <a:latin typeface="Arial"/>
                <a:ea typeface="Times New Roman"/>
              </a:rPr>
              <a:t>Спирменнің рангтік корреляция коэффициентін есептеу жолдары. </a:t>
            </a:r>
            <a:endParaRPr/>
          </a:p>
          <a:p>
            <a:pPr algn="ctr">
              <a:lnSpc>
                <a:spcPct val="100000"/>
              </a:lnSpc>
            </a:pPr>
            <a:endParaRPr/>
          </a:p>
        </p:txBody>
      </p:sp>
      <p:sp>
        <p:nvSpPr>
          <p:cNvPr id="111" name="CustomShape 4"/>
          <p:cNvSpPr/>
          <p:nvPr/>
        </p:nvSpPr>
        <p:spPr>
          <a:xfrm>
            <a:off x="428760" y="1643040"/>
            <a:ext cx="8286480" cy="4714560"/>
          </a:xfrm>
          <a:prstGeom prst="rect">
            <a:avLst/>
          </a:prstGeom>
          <a:gradFill>
            <a:gsLst>
              <a:gs pos="0">
                <a:srgbClr val="979797"/>
              </a:gs>
              <a:gs pos="100000">
                <a:srgbClr val="f9f9f9"/>
              </a:gs>
            </a:gsLst>
            <a:path path="circle"/>
          </a:gradFill>
          <a:ln w="9360">
            <a:solidFill>
              <a:srgbClr val="000000"/>
            </a:solidFill>
            <a:round/>
          </a:ln>
        </p:spPr>
        <p:txBody>
          <a:bodyPr anchor="ctr" bIns="45000" lIns="90000" rIns="90000" tIns="45000"/>
          <a:p>
            <a:pPr algn="just">
              <a:lnSpc>
                <a:spcPct val="100000"/>
              </a:lnSpc>
            </a:pPr>
            <a:r>
              <a:rPr lang="ru-RU" sz="2000">
                <a:solidFill>
                  <a:srgbClr val="000000"/>
                </a:solidFill>
                <a:latin typeface="Times New Roman"/>
                <a:ea typeface="Times New Roman"/>
              </a:rPr>
              <a:t>1.А және Б айнымалылары ретінде қандай екі белгінің немесе екі иерархияның болатындығын анықтау.</a:t>
            </a:r>
            <a:endParaRPr/>
          </a:p>
          <a:p>
            <a:pPr algn="just">
              <a:lnSpc>
                <a:spcPct val="100000"/>
              </a:lnSpc>
            </a:pPr>
            <a:r>
              <a:rPr lang="ru-RU" sz="2000">
                <a:solidFill>
                  <a:srgbClr val="000000"/>
                </a:solidFill>
                <a:latin typeface="Times New Roman"/>
                <a:ea typeface="Times New Roman"/>
              </a:rPr>
              <a:t>2.А және Б айнымалылардың мәндерін рангілеу ең аз мәнге 1 ранг беріледі. Сыналушылардың немесе белгілердің реттік нөмері бойынша кестенің 1-ші сағанасына рангілерді қойып шығу керек. </a:t>
            </a:r>
            <a:endParaRPr/>
          </a:p>
          <a:p>
            <a:pPr algn="just">
              <a:lnSpc>
                <a:spcPct val="100000"/>
              </a:lnSpc>
            </a:pPr>
            <a:r>
              <a:rPr lang="ru-RU" sz="2000">
                <a:solidFill>
                  <a:srgbClr val="000000"/>
                </a:solidFill>
                <a:latin typeface="Times New Roman"/>
                <a:ea typeface="Times New Roman"/>
              </a:rPr>
              <a:t>3.В айнымалының мәндерін жоғарыдағы сәйкесінше рангілеу, оны 2-ші бағанаға қойып шығу керек. </a:t>
            </a:r>
            <a:endParaRPr/>
          </a:p>
          <a:p>
            <a:pPr algn="just">
              <a:lnSpc>
                <a:spcPct val="100000"/>
              </a:lnSpc>
            </a:pPr>
            <a:r>
              <a:rPr lang="ru-RU" sz="2000">
                <a:solidFill>
                  <a:srgbClr val="000000"/>
                </a:solidFill>
                <a:latin typeface="Times New Roman"/>
                <a:ea typeface="Times New Roman"/>
              </a:rPr>
              <a:t>4.Кестенің әрбір жолы бойынша А және В рангілері арасындағы а айырмашылығын есептеу керек, оны 3-ші бағанаға қояды. </a:t>
            </a:r>
            <a:endParaRPr/>
          </a:p>
          <a:p>
            <a:pPr algn="just">
              <a:lnSpc>
                <a:spcPct val="100000"/>
              </a:lnSpc>
            </a:pPr>
            <a:r>
              <a:rPr lang="ru-RU" sz="2000">
                <a:solidFill>
                  <a:srgbClr val="000000"/>
                </a:solidFill>
                <a:latin typeface="Times New Roman"/>
                <a:ea typeface="Times New Roman"/>
              </a:rPr>
              <a:t>5.Әрбір айырмашылықты квадраттап, d2. Ол мәндерді 4-ші бағанаға орналастыру керек. </a:t>
            </a:r>
            <a:endParaRPr/>
          </a:p>
          <a:p>
            <a:pPr algn="ctr">
              <a:lnSpc>
                <a:spcPct val="100000"/>
              </a:lnSpc>
            </a:pPr>
            <a:endParaRPr/>
          </a:p>
        </p:txBody>
      </p:sp>
      <p:sp>
        <p:nvSpPr>
          <p:cNvPr id="112" name="CustomShape 5"/>
          <p:cNvSpPr/>
          <p:nvPr/>
        </p:nvSpPr>
        <p:spPr>
          <a:xfrm rot="17307600">
            <a:off x="5708160" y="4783320"/>
            <a:ext cx="998640" cy="2760480"/>
          </a:xfrm>
          <a:prstGeom prst="curvedRightArrow">
            <a:avLst>
              <a:gd fmla="val 25000" name="adj1"/>
              <a:gd fmla="val 62533" name="adj2"/>
              <a:gd fmla="val 25000" name="adj3"/>
            </a:avLst>
          </a:prstGeom>
          <a:solidFill>
            <a:srgbClr val="000000"/>
          </a:solidFill>
          <a:ln w="38160">
            <a:solidFill>
              <a:srgbClr val="ffffff"/>
            </a:solidFill>
            <a:round/>
          </a:ln>
        </p:spPr>
      </p:sp>
    </p:spTree>
  </p:cSld>
  <p:transition>
    <p:dissolve/>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457200" y="704160"/>
            <a:ext cx="8229240" cy="1142640"/>
          </a:xfrm>
          <a:prstGeom prst="rect">
            <a:avLst/>
          </a:prstGeom>
        </p:spPr>
        <p:txBody>
          <a:bodyPr anchor="b" bIns="0" lIns="0" rIns="0" tIns="45000"/>
          <a:p>
            <a:endParaRPr/>
          </a:p>
        </p:txBody>
      </p:sp>
      <p:sp>
        <p:nvSpPr>
          <p:cNvPr id="114" name="TextShape 2"/>
          <p:cNvSpPr txBox="1"/>
          <p:nvPr/>
        </p:nvSpPr>
        <p:spPr>
          <a:xfrm>
            <a:off x="457200" y="1935360"/>
            <a:ext cx="8229240" cy="4388760"/>
          </a:xfrm>
          <a:prstGeom prst="rect">
            <a:avLst/>
          </a:prstGeom>
        </p:spPr>
        <p:txBody>
          <a:bodyPr bIns="45000" lIns="90000" rIns="90000" tIns="45000"/>
          <a:p>
            <a:endParaRPr/>
          </a:p>
        </p:txBody>
      </p:sp>
      <p:sp>
        <p:nvSpPr>
          <p:cNvPr id="115" name="CustomShape 3"/>
          <p:cNvSpPr/>
          <p:nvPr/>
        </p:nvSpPr>
        <p:spPr>
          <a:xfrm>
            <a:off x="571320" y="428760"/>
            <a:ext cx="8214840" cy="6143400"/>
          </a:xfrm>
          <a:prstGeom prst="rect">
            <a:avLst/>
          </a:prstGeom>
          <a:gradFill>
            <a:gsLst>
              <a:gs pos="0">
                <a:srgbClr val="979797"/>
              </a:gs>
              <a:gs pos="100000">
                <a:srgbClr val="f9f9f9"/>
              </a:gs>
            </a:gsLst>
            <a:path path="circle"/>
          </a:gradFill>
          <a:ln w="9360">
            <a:solidFill>
              <a:srgbClr val="000000"/>
            </a:solidFill>
            <a:round/>
          </a:ln>
        </p:spPr>
        <p:txBody>
          <a:bodyPr bIns="45000" lIns="90000" rIns="90000" tIns="45000"/>
          <a:p>
            <a:pPr algn="just">
              <a:lnSpc>
                <a:spcPct val="100000"/>
              </a:lnSpc>
            </a:pPr>
            <a:endParaRPr/>
          </a:p>
          <a:p>
            <a:pPr>
              <a:lnSpc>
                <a:spcPct val="100000"/>
              </a:lnSpc>
            </a:pPr>
            <a:r>
              <a:rPr lang="ru-RU" sz="2200">
                <a:solidFill>
                  <a:srgbClr val="000000"/>
                </a:solidFill>
                <a:latin typeface="Times New Roman"/>
                <a:ea typeface="Times New Roman"/>
              </a:rPr>
              <a:t>6.Квадраттардың қосындысын есептеу керек. </a:t>
            </a:r>
            <a:endParaRPr/>
          </a:p>
          <a:p>
            <a:pPr>
              <a:lnSpc>
                <a:spcPct val="100000"/>
              </a:lnSpc>
            </a:pPr>
            <a:r>
              <a:rPr lang="ru-RU" sz="2200">
                <a:solidFill>
                  <a:srgbClr val="000000"/>
                </a:solidFill>
                <a:latin typeface="Times New Roman"/>
                <a:ea typeface="Times New Roman"/>
              </a:rPr>
              <a:t>7.Бірдей ранг болатын кезде, мынадай түзетулер енгіземіз </a:t>
            </a:r>
            <a:endParaRPr/>
          </a:p>
          <a:p>
            <a:pPr lvl="2">
              <a:lnSpc>
                <a:spcPct val="100000"/>
              </a:lnSpc>
              <a:buSzPct val="25000"/>
              <a:buFont typeface="StarSymbol"/>
              <a:buChar char=""/>
            </a:pPr>
            <a:r>
              <a:rPr lang="ru-RU" sz="2200">
                <a:solidFill>
                  <a:srgbClr val="000000"/>
                </a:solidFill>
                <a:latin typeface="Times New Roman"/>
                <a:ea typeface="Times New Roman"/>
              </a:rPr>
              <a:t>Та – (а3-а)</a:t>
            </a:r>
            <a:endParaRPr/>
          </a:p>
          <a:p>
            <a:pPr>
              <a:lnSpc>
                <a:spcPct val="100000"/>
              </a:lnSpc>
            </a:pPr>
            <a:r>
              <a:rPr lang="ru-RU" sz="2200">
                <a:solidFill>
                  <a:srgbClr val="000000"/>
                </a:solidFill>
                <a:latin typeface="Times New Roman"/>
                <a:ea typeface="Times New Roman"/>
              </a:rPr>
              <a:t>8.Тв- (в3-в)</a:t>
            </a:r>
            <a:endParaRPr/>
          </a:p>
          <a:p>
            <a:pPr>
              <a:lnSpc>
                <a:spcPct val="100000"/>
              </a:lnSpc>
            </a:pPr>
            <a:r>
              <a:rPr lang="ru-RU" sz="2200">
                <a:solidFill>
                  <a:srgbClr val="000000"/>
                </a:solidFill>
                <a:latin typeface="Times New Roman"/>
                <a:ea typeface="Times New Roman"/>
              </a:rPr>
              <a:t>9.Rs- рангтік корреляция коэффициентін мына формула бойынша есептейміз. </a:t>
            </a:r>
            <a:endParaRPr/>
          </a:p>
          <a:p>
            <a:pPr>
              <a:lnSpc>
                <a:spcPct val="100000"/>
              </a:lnSpc>
            </a:pPr>
            <a:endParaRPr/>
          </a:p>
          <a:p>
            <a:pPr>
              <a:lnSpc>
                <a:spcPct val="100000"/>
              </a:lnSpc>
            </a:pPr>
            <a:endParaRPr/>
          </a:p>
          <a:p>
            <a:pPr>
              <a:lnSpc>
                <a:spcPct val="100000"/>
              </a:lnSpc>
            </a:pPr>
            <a:endParaRPr/>
          </a:p>
          <a:p>
            <a:pPr algn="just">
              <a:lnSpc>
                <a:spcPct val="100000"/>
              </a:lnSpc>
            </a:pPr>
            <a:r>
              <a:rPr lang="ru-RU" sz="2200">
                <a:solidFill>
                  <a:srgbClr val="000000"/>
                </a:solidFill>
                <a:latin typeface="Times New Roman"/>
                <a:ea typeface="Times New Roman"/>
              </a:rPr>
              <a:t>10.Формуладан шыққан мәндерді берілген критикалық мәндермен салыстырамыз. Егер де  Rs критикалық мәннен артса немесе оған теңессе, онда корреляция 0- ден сенімді түрде ерекшеленеді.</a:t>
            </a:r>
            <a:endParaRPr/>
          </a:p>
          <a:p>
            <a:pPr algn="just">
              <a:lnSpc>
                <a:spcPct val="100000"/>
              </a:lnSpc>
            </a:pPr>
            <a:r>
              <a:rPr lang="ru-RU" sz="2200">
                <a:solidFill>
                  <a:srgbClr val="000000"/>
                </a:solidFill>
                <a:latin typeface="Times New Roman"/>
                <a:ea typeface="Times New Roman"/>
              </a:rPr>
              <a:t>11.Спирменнің корреляциялық коэффициентін қолдану үшін келесідей ережелерді сақтау керек. </a:t>
            </a:r>
            <a:endParaRPr/>
          </a:p>
          <a:p>
            <a:pPr algn="ctr">
              <a:lnSpc>
                <a:spcPct val="100000"/>
              </a:lnSpc>
            </a:pPr>
            <a:endParaRPr/>
          </a:p>
        </p:txBody>
      </p:sp>
      <p:sp>
        <p:nvSpPr>
          <p:cNvPr id="116" name="CustomShape 4"/>
          <p:cNvSpPr/>
          <p:nvPr/>
        </p:nvSpPr>
        <p:spPr>
          <a:xfrm>
            <a:off x="0" y="0"/>
            <a:ext cx="184320" cy="369000"/>
          </a:xfrm>
          <a:prstGeom prst="rect">
            <a:avLst/>
          </a:prstGeom>
        </p:spPr>
      </p:sp>
      <p:pic>
        <p:nvPicPr>
          <p:cNvPr descr="" id="117" name="Picture 4"/>
          <p:cNvPicPr/>
          <p:nvPr/>
        </p:nvPicPr>
        <p:blipFill>
          <a:blip r:embed="rId1"/>
          <a:stretch>
            <a:fillRect/>
          </a:stretch>
        </p:blipFill>
        <p:spPr>
          <a:xfrm>
            <a:off x="1785960" y="2857320"/>
            <a:ext cx="5285880" cy="928440"/>
          </a:xfrm>
          <a:prstGeom prst="rect">
            <a:avLst/>
          </a:prstGeom>
          <a:ln w="88920">
            <a:solidFill>
              <a:srgbClr val="000000"/>
            </a:solidFill>
            <a:miter/>
          </a:ln>
        </p:spPr>
      </p:pic>
      <p:sp>
        <p:nvSpPr>
          <p:cNvPr id="118" name="CustomShape 5"/>
          <p:cNvSpPr/>
          <p:nvPr/>
        </p:nvSpPr>
        <p:spPr>
          <a:xfrm>
            <a:off x="2743200" y="1095480"/>
            <a:ext cx="264600" cy="369000"/>
          </a:xfrm>
          <a:prstGeom prst="rect">
            <a:avLst/>
          </a:prstGeom>
        </p:spPr>
      </p:sp>
    </p:spTree>
  </p:cSld>
  <p:transition>
    <p:dissolve/>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9" name="TextShape 1"/>
          <p:cNvSpPr txBox="1"/>
          <p:nvPr/>
        </p:nvSpPr>
        <p:spPr>
          <a:xfrm>
            <a:off x="457200" y="1071720"/>
            <a:ext cx="8229240" cy="5252760"/>
          </a:xfrm>
          <a:prstGeom prst="rect">
            <a:avLst/>
          </a:prstGeom>
        </p:spPr>
        <p:txBody>
          <a:bodyPr bIns="45000" lIns="90000" rIns="90000" tIns="45000"/>
          <a:p>
            <a:endParaRPr/>
          </a:p>
        </p:txBody>
      </p:sp>
      <p:sp>
        <p:nvSpPr>
          <p:cNvPr id="120" name="CustomShape 2"/>
          <p:cNvSpPr/>
          <p:nvPr/>
        </p:nvSpPr>
        <p:spPr>
          <a:xfrm>
            <a:off x="714240" y="571320"/>
            <a:ext cx="7857720" cy="5928840"/>
          </a:xfrm>
          <a:prstGeom prst="rect">
            <a:avLst/>
          </a:prstGeom>
          <a:gradFill>
            <a:gsLst>
              <a:gs pos="0">
                <a:srgbClr val="979797"/>
              </a:gs>
              <a:gs pos="100000">
                <a:srgbClr val="f9f9f9"/>
              </a:gs>
            </a:gsLst>
            <a:path path="circle"/>
          </a:gradFill>
          <a:ln w="9360">
            <a:solidFill>
              <a:srgbClr val="000000"/>
            </a:solidFill>
            <a:round/>
          </a:ln>
        </p:spPr>
        <p:txBody>
          <a:bodyPr anchor="ctr" bIns="45000" lIns="90000" rIns="90000" tIns="45000"/>
          <a:p>
            <a:pPr algn="just">
              <a:lnSpc>
                <a:spcPct val="100000"/>
              </a:lnSpc>
            </a:pPr>
            <a:r>
              <a:rPr lang="ru-RU" sz="2400">
                <a:solidFill>
                  <a:srgbClr val="000000"/>
                </a:solidFill>
                <a:latin typeface="Times New Roman"/>
                <a:ea typeface="Times New Roman"/>
              </a:rPr>
              <a:t>12.Салыстырылып отырған айнымалылар реттік шкалада алыну керек. Олар интервалды және қатынас шкалаларында өлшенбейді.</a:t>
            </a:r>
            <a:endParaRPr/>
          </a:p>
          <a:p>
            <a:pPr algn="just">
              <a:lnSpc>
                <a:spcPct val="100000"/>
              </a:lnSpc>
            </a:pPr>
            <a:r>
              <a:rPr lang="ru-RU" sz="2400">
                <a:solidFill>
                  <a:srgbClr val="000000"/>
                </a:solidFill>
                <a:latin typeface="Times New Roman"/>
                <a:ea typeface="Times New Roman"/>
              </a:rPr>
              <a:t>13.Таралу қалпы корреляцияланған көлемі маңызды болып табылмайды.</a:t>
            </a:r>
            <a:endParaRPr/>
          </a:p>
          <a:p>
            <a:pPr algn="just">
              <a:lnSpc>
                <a:spcPct val="100000"/>
              </a:lnSpc>
            </a:pPr>
            <a:r>
              <a:rPr lang="ru-RU" sz="2400">
                <a:solidFill>
                  <a:srgbClr val="000000"/>
                </a:solidFill>
                <a:latin typeface="Times New Roman"/>
                <a:ea typeface="Times New Roman"/>
              </a:rPr>
              <a:t>14Варияциялар саны қолданылған айнымалылар X  және  Y бірдей болу керек. </a:t>
            </a:r>
            <a:endParaRPr/>
          </a:p>
          <a:p>
            <a:pPr algn="just">
              <a:lnSpc>
                <a:spcPct val="100000"/>
              </a:lnSpc>
            </a:pPr>
            <a:r>
              <a:rPr lang="ru-RU" sz="2400">
                <a:solidFill>
                  <a:srgbClr val="000000"/>
                </a:solidFill>
                <a:latin typeface="Times New Roman"/>
                <a:ea typeface="Times New Roman"/>
              </a:rPr>
              <a:t>15.Спирменнің корреляциялық коэффициентінің кестесі (21 қосымша) n-5 тен   n-40 дейін ғана берілген. Одан асқан сыналушылардың санын Пирсонның корреляцялық коэффициентін есептеу керек. (20 қосымша)</a:t>
            </a:r>
            <a:endParaRPr/>
          </a:p>
          <a:p>
            <a:pPr algn="ctr">
              <a:lnSpc>
                <a:spcPct val="100000"/>
              </a:lnSpc>
            </a:pPr>
            <a:endParaRPr/>
          </a:p>
        </p:txBody>
      </p:sp>
    </p:spTree>
  </p:cSld>
  <p:transition>
    <p:dissolve/>
  </p:transition>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21" name="TextShape 1"/>
          <p:cNvSpPr txBox="1"/>
          <p:nvPr/>
        </p:nvSpPr>
        <p:spPr>
          <a:xfrm rot="20419800">
            <a:off x="131760" y="1424520"/>
            <a:ext cx="8229240" cy="2868480"/>
          </a:xfrm>
          <a:prstGeom prst="rect">
            <a:avLst/>
          </a:prstGeom>
        </p:spPr>
        <p:txBody>
          <a:bodyPr anchor="b" bIns="0" lIns="0" rIns="0" tIns="45000"/>
          <a:p>
            <a:pPr algn="ctr">
              <a:lnSpc>
                <a:spcPct val="100000"/>
              </a:lnSpc>
            </a:pPr>
            <a:r>
              <a:rPr b="1" i="1" lang="ru-RU" sz="8000">
                <a:solidFill>
                  <a:srgbClr val="ff0000"/>
                </a:solidFill>
                <a:latin typeface="Times New Roman"/>
              </a:rPr>
              <a:t>Назарларыңызға </a:t>
            </a:r>
            <a:r>
              <a:rPr b="1" i="1" lang="ru-RU" sz="8000">
                <a:solidFill>
                  <a:srgbClr val="ff0000"/>
                </a:solidFill>
                <a:latin typeface="Times New Roman"/>
              </a:rPr>
              <a:t>
</a:t>
            </a:r>
            <a:r>
              <a:rPr b="1" i="1" lang="ru-RU" sz="8000">
                <a:solidFill>
                  <a:srgbClr val="ff0000"/>
                </a:solidFill>
                <a:latin typeface="Times New Roman"/>
              </a:rPr>
              <a:t>рахмет!!!</a:t>
            </a:r>
            <a:endParaRPr/>
          </a:p>
        </p:txBody>
      </p:sp>
    </p:spTree>
  </p:cSld>
  <p:transition>
    <p:dissolve/>
  </p:transition>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457200" y="642960"/>
            <a:ext cx="8229240" cy="5681160"/>
          </a:xfrm>
          <a:prstGeom prst="rect">
            <a:avLst/>
          </a:prstGeom>
        </p:spPr>
        <p:txBody>
          <a:bodyPr bIns="45000" lIns="90000" rIns="90000" tIns="45000"/>
          <a:p>
            <a:pPr>
              <a:lnSpc>
                <a:spcPct val="100000"/>
              </a:lnSpc>
            </a:pPr>
            <a:r>
              <a:rPr b="1" lang="ru-RU" sz="2600">
                <a:solidFill>
                  <a:srgbClr val="000000"/>
                </a:solidFill>
                <a:latin typeface="Times New Roman"/>
              </a:rPr>
              <a:t>                            </a:t>
            </a:r>
            <a:r>
              <a:rPr b="1" lang="ru-RU" sz="3600">
                <a:solidFill>
                  <a:srgbClr val="000000"/>
                </a:solidFill>
                <a:latin typeface="Times New Roman"/>
              </a:rPr>
              <a:t>Тағайындалуы.</a:t>
            </a:r>
            <a:endParaRPr/>
          </a:p>
          <a:p>
            <a:pPr>
              <a:lnSpc>
                <a:spcPct val="100000"/>
              </a:lnSpc>
            </a:pPr>
            <a:r>
              <a:rPr lang="ru-RU" sz="3600">
                <a:solidFill>
                  <a:srgbClr val="000000"/>
                </a:solidFill>
                <a:latin typeface="Times New Roman"/>
              </a:rPr>
              <a:t>          </a:t>
            </a:r>
            <a:r>
              <a:rPr lang="ru-RU" sz="3600">
                <a:solidFill>
                  <a:srgbClr val="000000"/>
                </a:solidFill>
                <a:latin typeface="Times New Roman"/>
              </a:rPr>
              <a:t>Спирменнің рангтік корреляция коэффициент әдісі екі белгі немесе екі профиль арасындағы корреляциялық байланыстың бағытын және тығыздығын анықтауға мүмкіндік береді. Байланыс есептеліну үшін екі белгінің барлық мәндері рангіленіп, сәйкес рангілердің айырмасы анықталынады. </a:t>
            </a:r>
            <a:endParaRPr/>
          </a:p>
        </p:txBody>
      </p:sp>
    </p:spTree>
  </p:cSld>
  <p:transition>
    <p:dissolve/>
  </p:transition>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TextShape 1"/>
          <p:cNvSpPr txBox="1"/>
          <p:nvPr/>
        </p:nvSpPr>
        <p:spPr>
          <a:xfrm>
            <a:off x="428760" y="857160"/>
            <a:ext cx="8229240" cy="5643360"/>
          </a:xfrm>
          <a:prstGeom prst="rect">
            <a:avLst/>
          </a:prstGeom>
        </p:spPr>
        <p:txBody>
          <a:bodyPr anchor="b" bIns="0" lIns="0" rIns="0" tIns="45000"/>
          <a:p>
            <a:pPr>
              <a:lnSpc>
                <a:spcPct val="100000"/>
              </a:lnSpc>
            </a:pPr>
            <a:r>
              <a:rPr lang="ru-RU" sz="1900">
                <a:solidFill>
                  <a:srgbClr val="ffff00"/>
                </a:solidFill>
                <a:latin typeface="Times New Roman"/>
              </a:rPr>
              <a:t>Спирменнің корреляциялық коэффициенті параметрикалық емес критерилерге жатады. Реттік шкалада өлшенеді. Бұны коэффициентпен есептеу барысында белглердің орналасу тәртібі маңызды болып табылмайды. </a:t>
            </a:r>
            <a:r>
              <a:rPr lang="ru-RU" sz="1900">
                <a:solidFill>
                  <a:srgbClr val="ffff00"/>
                </a:solidFill>
                <a:latin typeface="Times New Roman"/>
              </a:rPr>
              <a:t>
</a:t>
            </a:r>
            <a:r>
              <a:rPr lang="ru-RU" sz="1900">
                <a:solidFill>
                  <a:srgbClr val="ffff00"/>
                </a:solidFill>
                <a:latin typeface="Times New Roman"/>
              </a:rPr>
              <a:t>Белгілерді рангілеу барысында, рангілеу 20 саннан төме болмау керек. Сондықтан да болар Спирменнің корреляциялық коэффициентінің кестесі тек 40 сыналушыларға ғана арналған. </a:t>
            </a:r>
            <a:r>
              <a:rPr lang="ru-RU" sz="1900">
                <a:solidFill>
                  <a:srgbClr val="ffff00"/>
                </a:solidFill>
                <a:latin typeface="Times New Roman"/>
              </a:rPr>
              <a:t>
</a:t>
            </a:r>
            <a:r>
              <a:rPr lang="ru-RU" sz="1900">
                <a:solidFill>
                  <a:srgbClr val="ffff00"/>
                </a:solidFill>
                <a:latin typeface="Times New Roman"/>
              </a:rPr>
              <a:t>                                 N- 40</a:t>
            </a:r>
            <a:r>
              <a:rPr lang="ru-RU" sz="1900">
                <a:solidFill>
                  <a:srgbClr val="ffff00"/>
                </a:solidFill>
                <a:latin typeface="Times New Roman"/>
              </a:rPr>
              <a:t>
</a:t>
            </a:r>
            <a:r>
              <a:rPr lang="ru-RU" sz="1900">
                <a:solidFill>
                  <a:srgbClr val="ffff00"/>
                </a:solidFill>
                <a:latin typeface="Times New Roman"/>
              </a:rPr>
              <a:t>  Рангтік корреляцияны есептеу үшін мәндердің екі қатары болуы тиіс және олар рангіленген болуы керек мәндер қатары ретінде мыналар бола алады. </a:t>
            </a:r>
            <a:r>
              <a:rPr lang="ru-RU" sz="1900">
                <a:solidFill>
                  <a:srgbClr val="ffff00"/>
                </a:solidFill>
                <a:latin typeface="Times New Roman"/>
              </a:rPr>
              <a:t>
</a:t>
            </a:r>
            <a:r>
              <a:rPr lang="ru-RU" sz="1900">
                <a:solidFill>
                  <a:srgbClr val="ffff00"/>
                </a:solidFill>
                <a:latin typeface="Times New Roman"/>
              </a:rPr>
              <a:t>     1.Сыналушылардың бір тобында өлшенетін екі белгі</a:t>
            </a:r>
            <a:r>
              <a:rPr lang="ru-RU" sz="1900">
                <a:solidFill>
                  <a:srgbClr val="ffff00"/>
                </a:solidFill>
                <a:latin typeface="Times New Roman"/>
              </a:rPr>
              <a:t>
</a:t>
            </a:r>
            <a:r>
              <a:rPr lang="ru-RU" sz="1900">
                <a:solidFill>
                  <a:srgbClr val="ffff00"/>
                </a:solidFill>
                <a:latin typeface="Times New Roman"/>
              </a:rPr>
              <a:t>Екі индивидуалды профиль, яғни белгілердің нақты жиынтығы бойынша, екі сыналушыдан алынған индивидуалды мәндер, белгілер екеуіне де ортақ болады.  </a:t>
            </a:r>
            <a:r>
              <a:rPr lang="ru-RU" sz="1900">
                <a:solidFill>
                  <a:srgbClr val="ffff00"/>
                </a:solidFill>
                <a:latin typeface="Times New Roman"/>
              </a:rPr>
              <a:t>
</a:t>
            </a:r>
            <a:r>
              <a:rPr lang="ru-RU" sz="1900">
                <a:solidFill>
                  <a:srgbClr val="ffff00"/>
                </a:solidFill>
                <a:latin typeface="Times New Roman"/>
              </a:rPr>
              <a:t>Екі топтық профиль, яғни екі топқа ортақ болатын белгілер жиынтығы бойынша сыналушының екі тобынан алынған мәндер жиынтығы. </a:t>
            </a:r>
            <a:r>
              <a:rPr lang="ru-RU" sz="1900">
                <a:solidFill>
                  <a:srgbClr val="ffff00"/>
                </a:solidFill>
                <a:latin typeface="Times New Roman"/>
              </a:rPr>
              <a:t>
</a:t>
            </a:r>
            <a:r>
              <a:rPr lang="ru-RU" sz="1900">
                <a:solidFill>
                  <a:srgbClr val="ffff00"/>
                </a:solidFill>
                <a:latin typeface="Times New Roman"/>
              </a:rPr>
              <a:t>4. Индивидуалды және топтық профиль бір адамның индивидуалды профилі ол қатыспайтын топ профилімен салыстырылады. </a:t>
            </a:r>
            <a:r>
              <a:rPr lang="ru-RU" sz="1900">
                <a:solidFill>
                  <a:srgbClr val="ffff00"/>
                </a:solidFill>
                <a:latin typeface="Times New Roman"/>
              </a:rPr>
              <a:t>
</a:t>
            </a:r>
            <a:r>
              <a:rPr lang="ru-RU" sz="1900">
                <a:solidFill>
                  <a:srgbClr val="ffff00"/>
                </a:solidFill>
                <a:latin typeface="Times New Roman"/>
              </a:rPr>
              <a:t>5. Егер де Rs абсолюттік өлшемі критикалық мәнге теңессе немесе одан артса, онда корреляция сенімді болады. </a:t>
            </a:r>
            <a:endParaRPr/>
          </a:p>
        </p:txBody>
      </p:sp>
      <p:sp>
        <p:nvSpPr>
          <p:cNvPr id="86" name="CustomShape 2"/>
          <p:cNvSpPr/>
          <p:nvPr/>
        </p:nvSpPr>
        <p:spPr>
          <a:xfrm>
            <a:off x="2643120" y="214200"/>
            <a:ext cx="4000320" cy="821880"/>
          </a:xfrm>
          <a:prstGeom prst="rect">
            <a:avLst/>
          </a:prstGeom>
        </p:spPr>
        <p:txBody>
          <a:bodyPr bIns="45000" lIns="90000" rIns="90000" tIns="45000"/>
          <a:p>
            <a:pPr algn="ctr">
              <a:lnSpc>
                <a:spcPct val="100000"/>
              </a:lnSpc>
            </a:pPr>
            <a:r>
              <a:rPr b="1" i="1" lang="ru-RU" sz="2400">
                <a:solidFill>
                  <a:srgbClr val="ffffff"/>
                </a:solidFill>
                <a:latin typeface="Times New Roman"/>
              </a:rPr>
              <a:t>С и п а т т а м а с ы :</a:t>
            </a:r>
            <a:r>
              <a:rPr lang="ru-RU" sz="2400">
                <a:solidFill>
                  <a:srgbClr val="ffffff"/>
                </a:solidFill>
                <a:latin typeface="Times New Roman"/>
              </a:rPr>
              <a:t>
</a:t>
            </a:r>
            <a:r>
              <a:rPr lang="ru-RU" sz="2400">
                <a:solidFill>
                  <a:srgbClr val="ffffff"/>
                </a:solidFill>
                <a:latin typeface="Times New Roman"/>
              </a:rPr>
              <a:t> </a:t>
            </a:r>
            <a:endParaRPr/>
          </a:p>
        </p:txBody>
      </p:sp>
    </p:spTree>
  </p:cSld>
  <p:transition>
    <p:dissolve/>
  </p:transition>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457200" y="714240"/>
            <a:ext cx="8229240" cy="5609880"/>
          </a:xfrm>
          <a:prstGeom prst="rect">
            <a:avLst/>
          </a:prstGeom>
        </p:spPr>
        <p:txBody>
          <a:bodyPr bIns="45000" lIns="90000" rIns="90000" tIns="45000"/>
          <a:p>
            <a:pPr algn="ctr">
              <a:lnSpc>
                <a:spcPct val="100000"/>
              </a:lnSpc>
            </a:pPr>
            <a:r>
              <a:rPr b="1" lang="ru-RU" sz="2600">
                <a:solidFill>
                  <a:srgbClr val="000000"/>
                </a:solidFill>
                <a:latin typeface="Constantia"/>
              </a:rPr>
              <a:t> </a:t>
            </a:r>
            <a:r>
              <a:rPr b="1" lang="ru-RU" sz="2600">
                <a:solidFill>
                  <a:srgbClr val="000000"/>
                </a:solidFill>
                <a:latin typeface="Constantia"/>
              </a:rPr>
              <a:t>Болжамдары:</a:t>
            </a:r>
            <a:endParaRPr/>
          </a:p>
          <a:p>
            <a:pPr>
              <a:lnSpc>
                <a:spcPct val="100000"/>
              </a:lnSpc>
            </a:pPr>
            <a:r>
              <a:rPr lang="ru-RU" sz="2600">
                <a:solidFill>
                  <a:srgbClr val="000000"/>
                </a:solidFill>
                <a:latin typeface="Constantia"/>
              </a:rPr>
              <a:t>        </a:t>
            </a:r>
            <a:r>
              <a:rPr lang="ru-RU" sz="2600">
                <a:solidFill>
                  <a:srgbClr val="000000"/>
                </a:solidFill>
                <a:latin typeface="Constantia"/>
              </a:rPr>
              <a:t>Екі болжам болады. 1-шісі бірінші жағдайдағы мәндерге байланысты, ал екіншісі қалған 3 жағдайларға байланысты болады. </a:t>
            </a:r>
            <a:endParaRPr/>
          </a:p>
          <a:p>
            <a:pPr>
              <a:lnSpc>
                <a:spcPct val="100000"/>
              </a:lnSpc>
            </a:pPr>
            <a:r>
              <a:rPr lang="ru-RU" sz="2600">
                <a:solidFill>
                  <a:srgbClr val="000000"/>
                </a:solidFill>
                <a:latin typeface="Constantia"/>
              </a:rPr>
              <a:t>     </a:t>
            </a:r>
            <a:r>
              <a:rPr lang="ru-RU" sz="2600">
                <a:solidFill>
                  <a:srgbClr val="7030a0"/>
                </a:solidFill>
                <a:latin typeface="Constantia"/>
              </a:rPr>
              <a:t>1-болжам. </a:t>
            </a:r>
            <a:endParaRPr/>
          </a:p>
          <a:p>
            <a:pPr>
              <a:lnSpc>
                <a:spcPct val="100000"/>
              </a:lnSpc>
            </a:pPr>
            <a:r>
              <a:rPr lang="ru-RU" sz="2600">
                <a:solidFill>
                  <a:srgbClr val="000000"/>
                </a:solidFill>
                <a:latin typeface="Constantia"/>
              </a:rPr>
              <a:t>    </a:t>
            </a:r>
            <a:r>
              <a:rPr lang="ru-RU" sz="2600">
                <a:solidFill>
                  <a:srgbClr val="000000"/>
                </a:solidFill>
                <a:latin typeface="Constantia"/>
              </a:rPr>
              <a:t>H0- А және Б айнымалылары арасындағы байланыс</a:t>
            </a:r>
            <a:endParaRPr/>
          </a:p>
          <a:p>
            <a:pPr>
              <a:lnSpc>
                <a:spcPct val="100000"/>
              </a:lnSpc>
            </a:pPr>
            <a:r>
              <a:rPr lang="ru-RU" sz="2600">
                <a:solidFill>
                  <a:srgbClr val="000000"/>
                </a:solidFill>
                <a:latin typeface="Constantia"/>
              </a:rPr>
              <a:t>    </a:t>
            </a:r>
            <a:r>
              <a:rPr lang="ru-RU" sz="2600">
                <a:solidFill>
                  <a:srgbClr val="000000"/>
                </a:solidFill>
                <a:latin typeface="Constantia"/>
              </a:rPr>
              <a:t>H1- А және Б айнымалылары арасындағы корреляция нөлден сенімді түрде ерекшеленеді.</a:t>
            </a:r>
            <a:endParaRPr/>
          </a:p>
          <a:p>
            <a:pPr>
              <a:lnSpc>
                <a:spcPct val="100000"/>
              </a:lnSpc>
            </a:pPr>
            <a:r>
              <a:rPr lang="ru-RU" sz="2600">
                <a:solidFill>
                  <a:srgbClr val="000000"/>
                </a:solidFill>
                <a:latin typeface="Constantia"/>
              </a:rPr>
              <a:t>     </a:t>
            </a:r>
            <a:r>
              <a:rPr lang="ru-RU" sz="2600">
                <a:solidFill>
                  <a:srgbClr val="4fceff"/>
                </a:solidFill>
                <a:latin typeface="Constantia"/>
              </a:rPr>
              <a:t>2-болжам.</a:t>
            </a:r>
            <a:endParaRPr/>
          </a:p>
          <a:p>
            <a:pPr>
              <a:lnSpc>
                <a:spcPct val="100000"/>
              </a:lnSpc>
            </a:pPr>
            <a:r>
              <a:rPr lang="ru-RU" sz="2600">
                <a:solidFill>
                  <a:srgbClr val="000000"/>
                </a:solidFill>
                <a:latin typeface="Constantia"/>
              </a:rPr>
              <a:t>    </a:t>
            </a:r>
            <a:r>
              <a:rPr lang="ru-RU" sz="2600">
                <a:solidFill>
                  <a:srgbClr val="000000"/>
                </a:solidFill>
                <a:latin typeface="Constantia"/>
              </a:rPr>
              <a:t>H0- А және Б иерархиялары арасындағы корреляция нөлден ерекшеленеді.</a:t>
            </a:r>
            <a:endParaRPr/>
          </a:p>
          <a:p>
            <a:pPr>
              <a:lnSpc>
                <a:spcPct val="100000"/>
              </a:lnSpc>
            </a:pPr>
            <a:r>
              <a:rPr lang="ru-RU" sz="2600">
                <a:solidFill>
                  <a:srgbClr val="000000"/>
                </a:solidFill>
                <a:latin typeface="Constantia"/>
              </a:rPr>
              <a:t>     </a:t>
            </a:r>
            <a:r>
              <a:rPr lang="ru-RU" sz="2600">
                <a:solidFill>
                  <a:srgbClr val="000000"/>
                </a:solidFill>
                <a:latin typeface="Constantia"/>
              </a:rPr>
              <a:t>H1- А және Б иерархиялары арасындағы корреляция ерекшелінбейді.</a:t>
            </a:r>
            <a:endParaRPr/>
          </a:p>
        </p:txBody>
      </p:sp>
    </p:spTree>
  </p:cSld>
  <p:transition>
    <p:dissolve/>
  </p:transition>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TextShape 1"/>
          <p:cNvSpPr txBox="1"/>
          <p:nvPr/>
        </p:nvSpPr>
        <p:spPr>
          <a:xfrm>
            <a:off x="457200" y="214200"/>
            <a:ext cx="8229240" cy="2071440"/>
          </a:xfrm>
          <a:prstGeom prst="rect">
            <a:avLst/>
          </a:prstGeom>
        </p:spPr>
        <p:txBody>
          <a:bodyPr anchor="b" bIns="0" lIns="0" rIns="0" tIns="45000"/>
          <a:p>
            <a:pPr algn="ctr">
              <a:lnSpc>
                <a:spcPct val="100000"/>
              </a:lnSpc>
            </a:pPr>
            <a:r>
              <a:rPr lang="ru-RU" sz="5400">
                <a:solidFill>
                  <a:srgbClr val="ffff00"/>
                </a:solidFill>
                <a:latin typeface="Times New Roman"/>
              </a:rPr>
              <a:t>Рангілік корреляцияның графикалық көрінісі:</a:t>
            </a:r>
            <a:endParaRPr/>
          </a:p>
        </p:txBody>
      </p:sp>
      <p:sp>
        <p:nvSpPr>
          <p:cNvPr id="89" name="TextShape 2"/>
          <p:cNvSpPr txBox="1"/>
          <p:nvPr/>
        </p:nvSpPr>
        <p:spPr>
          <a:xfrm>
            <a:off x="457200" y="2357280"/>
            <a:ext cx="8229240" cy="3966840"/>
          </a:xfrm>
          <a:prstGeom prst="rect">
            <a:avLst/>
          </a:prstGeom>
        </p:spPr>
        <p:txBody>
          <a:bodyPr bIns="45000" lIns="90000" rIns="90000" tIns="45000"/>
          <a:p>
            <a:pPr>
              <a:lnSpc>
                <a:spcPct val="100000"/>
              </a:lnSpc>
            </a:pPr>
            <a:r>
              <a:rPr lang="ru-RU" sz="4400">
                <a:solidFill>
                  <a:srgbClr val="000000"/>
                </a:solidFill>
                <a:latin typeface="Times New Roman"/>
              </a:rPr>
              <a:t>а) Жоғарғы жағымды корреляция;</a:t>
            </a:r>
            <a:endParaRPr/>
          </a:p>
          <a:p>
            <a:pPr>
              <a:lnSpc>
                <a:spcPct val="100000"/>
              </a:lnSpc>
            </a:pPr>
            <a:r>
              <a:rPr lang="ru-RU" sz="4400">
                <a:solidFill>
                  <a:srgbClr val="000000"/>
                </a:solidFill>
                <a:latin typeface="Times New Roman"/>
              </a:rPr>
              <a:t>б) нөлдік корреляция;</a:t>
            </a:r>
            <a:endParaRPr/>
          </a:p>
          <a:p>
            <a:pPr>
              <a:lnSpc>
                <a:spcPct val="100000"/>
              </a:lnSpc>
            </a:pPr>
            <a:r>
              <a:rPr lang="ru-RU" sz="4400">
                <a:solidFill>
                  <a:srgbClr val="000000"/>
                </a:solidFill>
                <a:latin typeface="Times New Roman"/>
              </a:rPr>
              <a:t>в) жоғарғы жағымсыз корреляция</a:t>
            </a:r>
            <a:endParaRPr/>
          </a:p>
          <a:p>
            <a:pPr>
              <a:lnSpc>
                <a:spcPct val="100000"/>
              </a:lnSpc>
            </a:pPr>
            <a:endParaRPr/>
          </a:p>
        </p:txBody>
      </p:sp>
    </p:spTree>
  </p:cSld>
  <p:transition>
    <p:dissolve/>
  </p:transition>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457200" y="704160"/>
            <a:ext cx="8229240" cy="1142640"/>
          </a:xfrm>
          <a:prstGeom prst="rect">
            <a:avLst/>
          </a:prstGeom>
        </p:spPr>
        <p:txBody>
          <a:bodyPr anchor="b" bIns="0" lIns="0" rIns="0" tIns="45000"/>
          <a:p>
            <a:endParaRPr/>
          </a:p>
        </p:txBody>
      </p:sp>
      <p:pic>
        <p:nvPicPr>
          <p:cNvPr descr="" id="91" name="Содержимое 3"/>
          <p:cNvPicPr/>
          <p:nvPr/>
        </p:nvPicPr>
        <p:blipFill>
          <a:blip r:embed="rId1"/>
          <a:stretch>
            <a:fillRect/>
          </a:stretch>
        </p:blipFill>
        <p:spPr>
          <a:xfrm>
            <a:off x="285840" y="357120"/>
            <a:ext cx="8643600" cy="6286320"/>
          </a:xfrm>
          <a:prstGeom prst="rect">
            <a:avLst/>
          </a:prstGeom>
        </p:spPr>
      </p:pic>
    </p:spTree>
  </p:cSld>
  <p:transition>
    <p:dissolve/>
  </p:transition>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457200" y="285840"/>
            <a:ext cx="8229240" cy="999720"/>
          </a:xfrm>
          <a:prstGeom prst="rect">
            <a:avLst/>
          </a:prstGeom>
        </p:spPr>
        <p:txBody>
          <a:bodyPr anchor="b" bIns="0" lIns="0" rIns="0" tIns="45000"/>
          <a:p>
            <a:pPr algn="ctr">
              <a:lnSpc>
                <a:spcPct val="100000"/>
              </a:lnSpc>
            </a:pPr>
            <a:r>
              <a:rPr b="1" i="1" lang="ru-RU" sz="5000">
                <a:solidFill>
                  <a:srgbClr val="ffff00"/>
                </a:solidFill>
                <a:latin typeface="Times New Roman"/>
              </a:rPr>
              <a:t>Шектеулері:</a:t>
            </a:r>
            <a:endParaRPr/>
          </a:p>
        </p:txBody>
      </p:sp>
      <p:sp>
        <p:nvSpPr>
          <p:cNvPr id="93" name="TextShape 2"/>
          <p:cNvSpPr txBox="1"/>
          <p:nvPr/>
        </p:nvSpPr>
        <p:spPr>
          <a:xfrm>
            <a:off x="457200" y="1571760"/>
            <a:ext cx="8229240" cy="4752720"/>
          </a:xfrm>
          <a:prstGeom prst="rect">
            <a:avLst/>
          </a:prstGeom>
        </p:spPr>
        <p:txBody>
          <a:bodyPr bIns="45000" lIns="90000" rIns="90000" tIns="45000"/>
          <a:p>
            <a:endParaRPr/>
          </a:p>
        </p:txBody>
      </p:sp>
      <p:sp>
        <p:nvSpPr>
          <p:cNvPr id="94" name="CustomShape 3"/>
          <p:cNvSpPr/>
          <p:nvPr/>
        </p:nvSpPr>
        <p:spPr>
          <a:xfrm>
            <a:off x="428760" y="1928880"/>
            <a:ext cx="2928600" cy="4928760"/>
          </a:xfrm>
          <a:prstGeom prst="flowChartInternalStorage">
            <a:avLst/>
          </a:prstGeom>
          <a:solidFill>
            <a:srgbClr val="ffffff"/>
          </a:solidFill>
          <a:ln w="25560">
            <a:solidFill>
              <a:srgbClr val="a5c249"/>
            </a:solidFill>
            <a:round/>
          </a:ln>
        </p:spPr>
        <p:txBody>
          <a:bodyPr anchor="ctr" bIns="45000" lIns="90000" rIns="90000" tIns="45000"/>
          <a:p>
            <a:pPr algn="ctr">
              <a:lnSpc>
                <a:spcPct val="100000"/>
              </a:lnSpc>
            </a:pPr>
            <a:r>
              <a:rPr lang="ru-RU" sz="2000">
                <a:solidFill>
                  <a:srgbClr val="000000"/>
                </a:solidFill>
                <a:latin typeface="Times New Roman"/>
                <a:ea typeface="Times New Roman"/>
              </a:rPr>
              <a:t>Әрбір айнымалы бойынша ең аз дегенде 5 бақылаулар саны болу керек. Ал ең жоғарғы шегі критикалық мәндер кестесіне сәйкес N – 40 болу керек. (ең жоғары шегі 40) </a:t>
            </a:r>
            <a:endParaRPr/>
          </a:p>
          <a:p>
            <a:pPr algn="ctr">
              <a:lnSpc>
                <a:spcPct val="100000"/>
              </a:lnSpc>
            </a:pPr>
            <a:endParaRPr/>
          </a:p>
        </p:txBody>
      </p:sp>
      <p:sp>
        <p:nvSpPr>
          <p:cNvPr id="95" name="CustomShape 4"/>
          <p:cNvSpPr/>
          <p:nvPr/>
        </p:nvSpPr>
        <p:spPr>
          <a:xfrm>
            <a:off x="3714840" y="1785960"/>
            <a:ext cx="5428800" cy="5071680"/>
          </a:xfrm>
          <a:prstGeom prst="flowChartPredefinedProcess">
            <a:avLst/>
          </a:prstGeom>
          <a:gradFill>
            <a:gsLst>
              <a:gs pos="0">
                <a:srgbClr val="008890"/>
              </a:gs>
              <a:gs pos="100000">
                <a:srgbClr val="b0f3f8"/>
              </a:gs>
            </a:gsLst>
            <a:path path="circle"/>
          </a:gradFill>
        </p:spPr>
        <p:txBody>
          <a:bodyPr anchor="ctr" bIns="45000" lIns="90000" rIns="90000" tIns="45000"/>
          <a:p>
            <a:pPr algn="just">
              <a:lnSpc>
                <a:spcPct val="100000"/>
              </a:lnSpc>
            </a:pPr>
            <a:r>
              <a:rPr lang="ru-RU">
                <a:solidFill>
                  <a:srgbClr val="000000"/>
                </a:solidFill>
                <a:latin typeface="Times New Roman"/>
                <a:ea typeface="Times New Roman"/>
              </a:rPr>
              <a:t>Rs- Спирменнің рангтік корреляция коэффициенті салыстырылатын айнымалылар бойынша бірдей ранг көп болатын кезде қисынсыз мән береді. Ең дұрыс қолайлы жағдайы бұл екі корреляцияланған қатарда сәйкес келмейтін мәндер болуы керек. Бірдей ранг болатын кезде мынадай түзетулер енгізуге болады. Оның формуласы мынадай.</a:t>
            </a:r>
            <a:endParaRPr/>
          </a:p>
          <a:p>
            <a:pPr algn="just">
              <a:lnSpc>
                <a:spcPct val="100000"/>
              </a:lnSpc>
            </a:pPr>
            <a:r>
              <a:rPr lang="ru-RU">
                <a:solidFill>
                  <a:srgbClr val="000000"/>
                </a:solidFill>
                <a:latin typeface="Times New Roman"/>
                <a:ea typeface="Times New Roman"/>
              </a:rPr>
              <a:t> </a:t>
            </a:r>
            <a:r>
              <a:rPr lang="ru-RU">
                <a:solidFill>
                  <a:srgbClr val="000000"/>
                </a:solidFill>
                <a:latin typeface="Times New Roman"/>
                <a:ea typeface="Times New Roman"/>
              </a:rPr>
              <a:t>Та және Тб - бірдей рангтер</a:t>
            </a:r>
            <a:endParaRPr/>
          </a:p>
          <a:p>
            <a:pPr algn="just">
              <a:lnSpc>
                <a:spcPct val="100000"/>
              </a:lnSpc>
            </a:pPr>
            <a:r>
              <a:rPr lang="ru-RU">
                <a:solidFill>
                  <a:srgbClr val="000000"/>
                </a:solidFill>
                <a:latin typeface="Times New Roman"/>
                <a:ea typeface="Times New Roman"/>
              </a:rPr>
              <a:t> </a:t>
            </a:r>
            <a:r>
              <a:rPr lang="ru-RU">
                <a:solidFill>
                  <a:srgbClr val="000000"/>
                </a:solidFill>
                <a:latin typeface="Times New Roman"/>
                <a:ea typeface="Times New Roman"/>
              </a:rPr>
              <a:t>Та –(а3-б3)</a:t>
            </a:r>
            <a:endParaRPr/>
          </a:p>
          <a:p>
            <a:pPr algn="just">
              <a:lnSpc>
                <a:spcPct val="100000"/>
              </a:lnSpc>
            </a:pPr>
            <a:r>
              <a:rPr lang="ru-RU">
                <a:solidFill>
                  <a:srgbClr val="000000"/>
                </a:solidFill>
                <a:latin typeface="Times New Roman"/>
                <a:ea typeface="Times New Roman"/>
              </a:rPr>
              <a:t> </a:t>
            </a:r>
            <a:r>
              <a:rPr lang="ru-RU">
                <a:solidFill>
                  <a:srgbClr val="000000"/>
                </a:solidFill>
                <a:latin typeface="Times New Roman"/>
                <a:ea typeface="Times New Roman"/>
              </a:rPr>
              <a:t>Тв – (в3 -в)</a:t>
            </a:r>
            <a:endParaRPr/>
          </a:p>
          <a:p>
            <a:pPr algn="just">
              <a:lnSpc>
                <a:spcPct val="100000"/>
              </a:lnSpc>
            </a:pPr>
            <a:r>
              <a:rPr lang="ru-RU">
                <a:solidFill>
                  <a:srgbClr val="000000"/>
                </a:solidFill>
                <a:latin typeface="Times New Roman"/>
                <a:ea typeface="Times New Roman"/>
              </a:rPr>
              <a:t>L-D рангтік қатарындағы бірдей ранг алған әрбір топ көлемі в-В рангтік қатарындағы бірдей ранг орналасқан әрбір топ көлемі</a:t>
            </a:r>
            <a:endParaRPr/>
          </a:p>
        </p:txBody>
      </p:sp>
      <p:sp>
        <p:nvSpPr>
          <p:cNvPr id="96" name="CustomShape 5"/>
          <p:cNvSpPr/>
          <p:nvPr/>
        </p:nvSpPr>
        <p:spPr>
          <a:xfrm>
            <a:off x="-23760" y="1080"/>
            <a:ext cx="793080" cy="305280"/>
          </a:xfrm>
          <a:prstGeom prst="rect">
            <a:avLst/>
          </a:prstGeom>
        </p:spPr>
        <p:txBody>
          <a:bodyPr anchor="ctr" wrap="none"/>
          <a:p>
            <a:pPr algn="just">
              <a:lnSpc>
                <a:spcPct val="100000"/>
              </a:lnSpc>
              <a:buFont typeface="StarSymbol"/>
              <a:buChar char=""/>
            </a:pPr>
            <a:r>
              <a:rPr lang="ru-RU" sz="1400">
                <a:solidFill>
                  <a:srgbClr val="000000"/>
                </a:solidFill>
                <a:latin typeface="Arial"/>
                <a:ea typeface="Times New Roman"/>
              </a:rPr>
              <a:t>. </a:t>
            </a:r>
            <a:endParaRPr/>
          </a:p>
        </p:txBody>
      </p:sp>
      <p:sp>
        <p:nvSpPr>
          <p:cNvPr id="97" name="CustomShape 6"/>
          <p:cNvSpPr/>
          <p:nvPr/>
        </p:nvSpPr>
        <p:spPr>
          <a:xfrm>
            <a:off x="1000080" y="571320"/>
            <a:ext cx="1356840" cy="1428480"/>
          </a:xfrm>
          <a:prstGeom prst="curvedRightArrow">
            <a:avLst>
              <a:gd fmla="val 25000" name="adj1"/>
              <a:gd fmla="val 50000" name="adj2"/>
              <a:gd fmla="val 25000" name="adj3"/>
            </a:avLst>
          </a:prstGeom>
          <a:solidFill>
            <a:srgbClr val="ffffff"/>
          </a:solidFill>
          <a:ln w="25560">
            <a:solidFill>
              <a:srgbClr val="000000"/>
            </a:solidFill>
            <a:round/>
          </a:ln>
        </p:spPr>
      </p:sp>
      <p:sp>
        <p:nvSpPr>
          <p:cNvPr id="98" name="CustomShape 7"/>
          <p:cNvSpPr/>
          <p:nvPr/>
        </p:nvSpPr>
        <p:spPr>
          <a:xfrm>
            <a:off x="6858000" y="642960"/>
            <a:ext cx="1213920" cy="1142640"/>
          </a:xfrm>
          <a:prstGeom prst="curvedLeftArrow">
            <a:avLst>
              <a:gd fmla="val 25000" name="adj1"/>
              <a:gd fmla="val 50000" name="adj2"/>
              <a:gd fmla="val 25000" name="adj3"/>
            </a:avLst>
          </a:prstGeom>
          <a:solidFill>
            <a:srgbClr val="ffffff"/>
          </a:solidFill>
          <a:ln w="25560">
            <a:solidFill>
              <a:srgbClr val="000000"/>
            </a:solidFill>
            <a:round/>
          </a:ln>
        </p:spPr>
      </p:sp>
    </p:spTree>
  </p:cSld>
  <p:transition>
    <p:dissolve/>
  </p:transition>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9" name="TextShape 1"/>
          <p:cNvSpPr txBox="1"/>
          <p:nvPr/>
        </p:nvSpPr>
        <p:spPr>
          <a:xfrm>
            <a:off x="457200" y="642960"/>
            <a:ext cx="8229240" cy="5681160"/>
          </a:xfrm>
          <a:prstGeom prst="rect">
            <a:avLst/>
          </a:prstGeom>
        </p:spPr>
        <p:txBody>
          <a:bodyPr bIns="45000" lIns="90000" rIns="90000" tIns="45000"/>
          <a:p>
            <a:pPr>
              <a:lnSpc>
                <a:spcPct val="100000"/>
              </a:lnSpc>
            </a:pPr>
            <a:r>
              <a:rPr lang="ru-RU" sz="2600">
                <a:solidFill>
                  <a:srgbClr val="000000"/>
                </a:solidFill>
                <a:latin typeface="Times New Roman"/>
              </a:rPr>
              <a:t>Спирменнің рангілік корреляциясының коэфиценті анықталатын формула:</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r>
              <a:rPr lang="ru-RU" sz="2600">
                <a:solidFill>
                  <a:srgbClr val="000000"/>
                </a:solidFill>
                <a:latin typeface="Constantia"/>
              </a:rPr>
              <a:t> </a:t>
            </a:r>
            <a:endParaRPr/>
          </a:p>
          <a:p>
            <a:pPr>
              <a:lnSpc>
                <a:spcPct val="100000"/>
              </a:lnSpc>
            </a:pPr>
            <a:r>
              <a:rPr lang="ru-RU" sz="2800">
                <a:solidFill>
                  <a:srgbClr val="000000"/>
                </a:solidFill>
                <a:latin typeface="Times New Roman"/>
              </a:rPr>
              <a:t>Мұндағы, </a:t>
            </a:r>
            <a:r>
              <a:rPr i="1" lang="ru-RU" sz="2800">
                <a:solidFill>
                  <a:srgbClr val="ffff00"/>
                </a:solidFill>
                <a:latin typeface="Times New Roman"/>
              </a:rPr>
              <a:t>d</a:t>
            </a:r>
            <a:r>
              <a:rPr i="1" lang="ru-RU" sz="2800">
                <a:solidFill>
                  <a:srgbClr val="000000"/>
                </a:solidFill>
                <a:latin typeface="Times New Roman"/>
              </a:rPr>
              <a:t> </a:t>
            </a:r>
            <a:r>
              <a:rPr lang="ru-RU" sz="2800">
                <a:solidFill>
                  <a:srgbClr val="000000"/>
                </a:solidFill>
                <a:latin typeface="Times New Roman"/>
              </a:rPr>
              <a:t>- екі белгі, екі айнымалы рангтері айырмасы.</a:t>
            </a:r>
            <a:endParaRPr/>
          </a:p>
          <a:p>
            <a:pPr>
              <a:lnSpc>
                <a:spcPct val="100000"/>
              </a:lnSpc>
            </a:pPr>
            <a:r>
              <a:rPr i="1" lang="ru-RU" sz="2800">
                <a:solidFill>
                  <a:srgbClr val="000000"/>
                </a:solidFill>
                <a:latin typeface="Times New Roman"/>
              </a:rPr>
              <a:t>	</a:t>
            </a:r>
            <a:r>
              <a:rPr i="1" lang="ru-RU" sz="2800">
                <a:solidFill>
                  <a:srgbClr val="000000"/>
                </a:solidFill>
                <a:latin typeface="Times New Roman"/>
              </a:rPr>
              <a:t>N - </a:t>
            </a:r>
            <a:r>
              <a:rPr lang="ru-RU" sz="2800">
                <a:solidFill>
                  <a:srgbClr val="000000"/>
                </a:solidFill>
                <a:latin typeface="Times New Roman"/>
              </a:rPr>
              <a:t>рангіленетін мәндердің зерттелінушілердің саны. </a:t>
            </a:r>
            <a:endParaRPr/>
          </a:p>
          <a:p>
            <a:pPr>
              <a:lnSpc>
                <a:spcPct val="100000"/>
              </a:lnSpc>
            </a:pPr>
            <a:endParaRPr/>
          </a:p>
          <a:p>
            <a:pPr>
              <a:lnSpc>
                <a:spcPct val="100000"/>
              </a:lnSpc>
            </a:pPr>
            <a:endParaRPr/>
          </a:p>
        </p:txBody>
      </p:sp>
      <p:pic>
        <p:nvPicPr>
          <p:cNvPr descr="" id="100" name="Рисунок 3"/>
          <p:cNvPicPr/>
          <p:nvPr/>
        </p:nvPicPr>
        <p:blipFill>
          <a:blip r:embed="rId1"/>
          <a:stretch>
            <a:fillRect/>
          </a:stretch>
        </p:blipFill>
        <p:spPr>
          <a:xfrm>
            <a:off x="1500120" y="1714320"/>
            <a:ext cx="5428800" cy="2571480"/>
          </a:xfrm>
          <a:prstGeom prst="rect">
            <a:avLst/>
          </a:prstGeom>
          <a:ln w="88920">
            <a:solidFill>
              <a:srgbClr val="000000"/>
            </a:solidFill>
            <a:miter/>
          </a:ln>
        </p:spPr>
      </p:pic>
    </p:spTree>
  </p:cSld>
  <p:transition>
    <p:dissolve/>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457200" y="428760"/>
            <a:ext cx="8229240" cy="5895720"/>
          </a:xfrm>
          <a:prstGeom prst="rect">
            <a:avLst/>
          </a:prstGeom>
        </p:spPr>
        <p:txBody>
          <a:bodyPr bIns="45000" lIns="90000" rIns="90000" tIns="45000"/>
          <a:p>
            <a:pPr>
              <a:lnSpc>
                <a:spcPct val="100000"/>
              </a:lnSpc>
            </a:pPr>
            <a:r>
              <a:rPr lang="ru-RU" sz="2600">
                <a:solidFill>
                  <a:srgbClr val="000000"/>
                </a:solidFill>
                <a:latin typeface="Constantia"/>
              </a:rPr>
              <a:t> </a:t>
            </a:r>
            <a:r>
              <a:rPr lang="ru-RU" sz="2600">
                <a:solidFill>
                  <a:srgbClr val="000000"/>
                </a:solidFill>
                <a:latin typeface="Constantia"/>
              </a:rPr>
              <a:t>rs  -тің эмпирикалық мәнін есептейміз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r>
              <a:rPr lang="ru-RU" sz="2600">
                <a:solidFill>
                  <a:srgbClr val="000000"/>
                </a:solidFill>
                <a:latin typeface="Constantia"/>
              </a:rPr>
              <a:t>Алынған гs  -тің эмпирикалық мәні 0-ге жақын. Сонда да rs  -тің критикалық мәнін анықтаймыз. N=10 болғанда, таблица  XVI </a:t>
            </a:r>
            <a:endParaRPr/>
          </a:p>
        </p:txBody>
      </p:sp>
      <p:pic>
        <p:nvPicPr>
          <p:cNvPr descr="" id="102" name="Рисунок 3"/>
          <p:cNvPicPr/>
          <p:nvPr/>
        </p:nvPicPr>
        <p:blipFill>
          <a:blip r:embed="rId1"/>
          <a:stretch>
            <a:fillRect/>
          </a:stretch>
        </p:blipFill>
        <p:spPr>
          <a:xfrm>
            <a:off x="1357200" y="1285920"/>
            <a:ext cx="5500440" cy="1428480"/>
          </a:xfrm>
          <a:prstGeom prst="rect">
            <a:avLst/>
          </a:prstGeom>
          <a:ln w="88920">
            <a:solidFill>
              <a:srgbClr val="000000"/>
            </a:solidFill>
            <a:miter/>
          </a:ln>
        </p:spPr>
      </p:pic>
      <p:pic>
        <p:nvPicPr>
          <p:cNvPr descr="" id="103" name="Рисунок 4"/>
          <p:cNvPicPr/>
          <p:nvPr/>
        </p:nvPicPr>
        <p:blipFill>
          <a:blip r:embed="rId2"/>
          <a:stretch>
            <a:fillRect/>
          </a:stretch>
        </p:blipFill>
        <p:spPr>
          <a:xfrm>
            <a:off x="1214280" y="4429080"/>
            <a:ext cx="7214760" cy="2142720"/>
          </a:xfrm>
          <a:prstGeom prst="rect">
            <a:avLst/>
          </a:prstGeom>
          <a:ln w="76320">
            <a:solidFill>
              <a:srgbClr val="292929"/>
            </a:solidFill>
            <a:miter/>
          </a:ln>
        </p:spPr>
      </p:pic>
    </p:spTree>
  </p:cSld>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